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9"/>
  </p:notesMasterIdLst>
  <p:sldIdLst>
    <p:sldId id="256" r:id="rId2"/>
    <p:sldId id="278" r:id="rId3"/>
    <p:sldId id="297" r:id="rId4"/>
    <p:sldId id="298" r:id="rId5"/>
    <p:sldId id="299" r:id="rId6"/>
    <p:sldId id="300" r:id="rId7"/>
    <p:sldId id="301" r:id="rId8"/>
    <p:sldId id="306" r:id="rId9"/>
    <p:sldId id="304" r:id="rId10"/>
    <p:sldId id="307" r:id="rId11"/>
    <p:sldId id="308" r:id="rId12"/>
    <p:sldId id="309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48" r:id="rId21"/>
    <p:sldId id="325" r:id="rId22"/>
    <p:sldId id="326" r:id="rId23"/>
    <p:sldId id="313" r:id="rId24"/>
    <p:sldId id="329" r:id="rId25"/>
    <p:sldId id="328" r:id="rId26"/>
    <p:sldId id="330" r:id="rId27"/>
    <p:sldId id="331" r:id="rId28"/>
    <p:sldId id="332" r:id="rId29"/>
    <p:sldId id="333" r:id="rId30"/>
    <p:sldId id="334" r:id="rId31"/>
    <p:sldId id="335" r:id="rId32"/>
    <p:sldId id="336" r:id="rId33"/>
    <p:sldId id="337" r:id="rId34"/>
    <p:sldId id="338" r:id="rId35"/>
    <p:sldId id="267" r:id="rId36"/>
    <p:sldId id="283" r:id="rId37"/>
    <p:sldId id="339" r:id="rId38"/>
    <p:sldId id="340" r:id="rId39"/>
    <p:sldId id="341" r:id="rId40"/>
    <p:sldId id="342" r:id="rId41"/>
    <p:sldId id="344" r:id="rId42"/>
    <p:sldId id="345" r:id="rId43"/>
    <p:sldId id="346" r:id="rId44"/>
    <p:sldId id="347" r:id="rId45"/>
    <p:sldId id="349" r:id="rId46"/>
    <p:sldId id="358" r:id="rId47"/>
    <p:sldId id="351" r:id="rId48"/>
    <p:sldId id="361" r:id="rId49"/>
    <p:sldId id="362" r:id="rId50"/>
    <p:sldId id="363" r:id="rId51"/>
    <p:sldId id="354" r:id="rId52"/>
    <p:sldId id="275" r:id="rId53"/>
    <p:sldId id="274" r:id="rId54"/>
    <p:sldId id="311" r:id="rId55"/>
    <p:sldId id="276" r:id="rId56"/>
    <p:sldId id="277" r:id="rId57"/>
    <p:sldId id="360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72222" autoAdjust="0"/>
  </p:normalViewPr>
  <p:slideViewPr>
    <p:cSldViewPr>
      <p:cViewPr>
        <p:scale>
          <a:sx n="70" d="100"/>
          <a:sy n="70" d="100"/>
        </p:scale>
        <p:origin x="6" y="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42142-DF02-461E-B5E0-2D7A0E6FF008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66733-2E1B-4084-8EFF-AA365E60E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66733-2E1B-4084-8EFF-AA365E60ED1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66733-2E1B-4084-8EFF-AA365E60ED16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66733-2E1B-4084-8EFF-AA365E60ED16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66733-2E1B-4084-8EFF-AA365E60ED16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66733-2E1B-4084-8EFF-AA365E60ED16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newsflash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7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12" Type="http://schemas.openxmlformats.org/officeDocument/2006/relationships/image" Target="../media/image116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5" Type="http://schemas.openxmlformats.org/officeDocument/2006/relationships/image" Target="../media/image109.jpeg"/><Relationship Id="rId10" Type="http://schemas.openxmlformats.org/officeDocument/2006/relationships/image" Target="../media/image114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Relationship Id="rId14" Type="http://schemas.openxmlformats.org/officeDocument/2006/relationships/image" Target="../media/image11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7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12" Type="http://schemas.openxmlformats.org/officeDocument/2006/relationships/image" Target="../media/image116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5" Type="http://schemas.openxmlformats.org/officeDocument/2006/relationships/image" Target="../media/image109.jpeg"/><Relationship Id="rId10" Type="http://schemas.openxmlformats.org/officeDocument/2006/relationships/image" Target="../media/image114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Relationship Id="rId14" Type="http://schemas.openxmlformats.org/officeDocument/2006/relationships/image" Target="../media/image11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58.jpeg"/><Relationship Id="rId7" Type="http://schemas.openxmlformats.org/officeDocument/2006/relationships/image" Target="../media/image1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jpeg"/><Relationship Id="rId11" Type="http://schemas.openxmlformats.org/officeDocument/2006/relationships/image" Target="../media/image112.jpeg"/><Relationship Id="rId5" Type="http://schemas.openxmlformats.org/officeDocument/2006/relationships/image" Target="../media/image111.jpeg"/><Relationship Id="rId10" Type="http://schemas.openxmlformats.org/officeDocument/2006/relationships/image" Target="../media/image108.jpeg"/><Relationship Id="rId4" Type="http://schemas.openxmlformats.org/officeDocument/2006/relationships/image" Target="../media/image118.jpeg"/><Relationship Id="rId9" Type="http://schemas.openxmlformats.org/officeDocument/2006/relationships/image" Target="../media/image11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image" Target="../media/image169.jpeg"/><Relationship Id="rId7" Type="http://schemas.openxmlformats.org/officeDocument/2006/relationships/image" Target="../media/image173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Отчет главы Больше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Подберезинского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сельского поселения за 2015 год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3332" name="AutoShape 20" descr="data:image/jpeg;base64,/9j/4AAQSkZJRgABAQAAAQABAAD/2wCEAAkGBggREBATBxQSExURGBoWGBgXDRobHxwWGx8hIB8jFRUfJyceGh4vJRcYIDsgLyc1ODg4HR40NTA2NSorLCoBCQoKDQwOGg8PGSwkHyMxKSwyLSwyKy41NTIyKzUwLjQxNSw2LDAzLzI0NTU1NS0vLzQ2MC8sNDQqKTQuLy4qLf/AABEIAGoAoAMBIgACEQEDEQH/xAAaAAEBAQEBAQEAAAAAAAAAAAAABQMGBAIB/8QAPRAAAQIDAwcKBAYCAwEAAAAAAQIDAAQRBRIhBhMUMUFRYQciM1JTcXKSk9EygaGyFUJikbHBI/AkQ8Il/8QAGgEBAQEAAwEAAAAAAAAAAAAAAAECAwUGBP/EAC4RAAECBAQDCAIDAAAAAAAAAAEAAgMREiEEFDFRE0FxIjJhgZGh0fAFQrHB4f/aAAwDAQACEQMRAD8AnT09NZ12jjnxq/7VbzxjDT5vtHPVV7wn+ld8avuMYR8C8Q5zpm630+b7Rz1Ve8NPm+0c9VXvGEILNTt1vp832jnqq94afN9o56qveMIQSp2630+b7Rz1Ve8NPm+0c9VXvGEIJU7db6fN9o56qveGnzfaOeqr3jCEEqdut9Pm+0c9VXvDT5vtHPVV7xhCCVO3W+nzfaOeqr3hp832jnqq94whBKnbrfT5vtHPVV7w0+b7Rz1Ve8YQglTt1vp832jnqq94afN9o56qveMIQSp2630+b7Rz1Ve8byM9NZ1qrjnxp/7VbxxjwxvIdK140/cILTXOmLpP9K741fcYwjef6V3xq+4xhBZdqUhCEFlIQhBEhCEESOhySsJl1S37T5stLc5wn8x2JG+uH03iICAkkXzQVxNK0HdtjukTEtMJZZswKTKS9CbwoXXt6xuGv/RTijR2QIZiP0C7DAYYx4oaLnb58Bz9FFyusJloomLLxlpnnIPVVtSd236jZHOx3xmZaXS8zaaVKlJipokVLTu9A3HX3j9+DdCAohs1AJoaUqN9NndCDHZHhiIzQ+yfkMMcPFLTY7fHgeXovmEIRyrr0hCEESEIQRI3kOla8afuEYRvIdK140/cILTdQk/0rvjV9xjCN5/pXfGr7jGEEdqUhCEFlIQhBEhCEEXps+RcecShrbrO4bTHWzys0huXs7Ba8BwTtUfr9Ym2HadmS7ZvElxWKuYfkAY9Dkw4xLzE5NJKnCmoTT4U/lHAYgmPN46JEiRRU3sgyaD+zvgfdV7D8XAhshUw3Avd3iP1bt1P3Reuz15xDktaOK0Ch/UnYofT6RyVp2e4w4UOd4O8b46Fh92YlpeblgUupTUinxAYKHEYEjvjK2bVsyYa1kLGKeYcDtBO6JgokSFGNLeyTJwH6u36H7otfk4EN8KiI4B7btJ/Zu3Uf7zXMwhCPSrxqQhCCJCEIIkbyHSteNP3CMI3kOla8afuEFpuoSf6V3xq+4xhG8/0rvjV9xjCCO1KQhCCykIQgiQhCCL9SoggjZHvNv2ltcV9InwjjfChv77QeoXNDjxYXccR0JCoC37S2OK+keBaiSSrWcY/IQZChs7jQOgSJHixe+4nqSUhCEci4UhCEESEIQRI3kOla8afuEYRvIdK140/cILTdQuxl+TtbvPtB9thbt90NmhIbrWpxG8V3Vjznk2ns9QuN6PczmkVF273V1/OlMax9Bh613W1PoTLtSiCh5+8ReSNgrhq2bKmuwRWykt5LCW5GymWZhiYYCWkpcKlXicCoDGm3jrrgY7rJsmBK/Mbe67rgYcguLbbzN/L74KXaHJo8ltSrLfbmFpSF5tNASg6inE7sN9DGjHJmLv/AD5pppaUpUtGBuXsBeNR3VilY1jN2ZLTDmcYXPJavFK3sEI3AVx1fM0GG2XLWc1ab6p61kplJUBIWc4RnVD9R2VoK8ANdSAwcIz2HP8Ayapw0ES7HaPKZt4z/lYs8ms8HHRaTjbLTdAHVEUXXVdFRTXt24Yx9WnyZzqB/wDKcRMkKCFpFElJNKVxO+p/eKOVlrzb7rtmSjDLoVczJQ4TcSBrXuIH7DfHrQJeyJNxdmrZffS4gTBU7if0pGuuOA7zspEyjJAyudB/etlcth5kU2GpmfQb/Cmp5MGqUM4zeBCCLowcIrd11rwpXhHjs7k1nVXvxZxEtz82ipBvq/TiMN207o91g5Py0xMadbYRLMvOgssldL6zqJr8zxJOzX8W3P2laj5km2mr7Dyjn0OEpQ2OO/fxFAK6rk4c5ep297rOXgSqo6CZv8LyzfJpP32hZjjb6FkpUsEAII13hU7jq24R6V8mKCn/AIU2y4tV64mgF5SdYBqdW3DCKk3a0nZMqwLFzMw2pxSXv83PWsChugYd+7Abax58kMlmWHEzNr5tp5y+uXl1OFIThWpBqdVMNg144DOUh01HTl4+9lrKwKqQ2/O5t03+VMszk1mFoT+KPIl3F3iltVCq6nWdY78OEfCuTWfzyAy42qXUm/pAIuhPdXXuxptrgY0cVOW063nkNsiWCg9MJUbt2pwQa0pSp1nWTWmutbtvsSbUvK2O0zMy0wypKEh0qUpZNKqAxoSdms11UjRwTJhsrnlt5zWRh8NTUW2HOZv5ffBSpzk1WGyqy5ht9d0OJbAAKkHak1Py3x9SvJpzAbSmWmXAi+tBobiTtUaj99UUsnsn27OZedfWyZ4MlaULeoG0cd/E/IbSZTUp+LPGctNKZWXbQEvLvkZwp1gE/IcMBidQYOEZ7Dn9Kpw0ES7HaPKZ/lZp5NZ5LronnG2mGxez5IuqB1UFcDvr/cfdqcmc2hJNluomVpICkJolQCtR1nfXuxillZbTylrs2RYZeQ4hsMXHCSnivdQYjcACagxvKyrNkyb65JbD00i5nr7uoHUlI16tW/5UiZRkgZXOg/s3smWw8yA2wnMzNvAbqc3yYN0o/OMpWkpSpNAbq1ak1qMTXDDGPJI8ms8Sv8Wcbl0hYQhRIOcUdVzEYH9+EeuyrDlpyYVP22lEtLOrBQ2XKZxZwBJOwmvfjTCpOmUlpWjaD7lntMtKW27VLqXCQhsbVHYrGh7yKVpFycOqn18Pe6ZeBTVR0Ezf4Xhn+TOfCm/wpxEwlSihZBAuKGu/icPrwj2N8nDKKLam2llCjRISOctvFSQa6xQ90UnbQlLIlGzY6mXxnrswS9z1LpjdGwj6CmupMTsnMlpcK0q2ghgvFapeXv0oSCa0ONaAUHdwETKQqS46cvHyn9CuWghwAbfncyHn9uo6eUWaba0dtiXzSULbUkowUon4lD+RtqeFIuTeUjsktxcuhta1IKUqUMUE7U+0TJn41+I/zGUd82DDDZS11XwGPEJBnpoq+UWUbs66l2YQ2hQSEqup+Ijar23RXtLlFmnmHJdbDCWlIShKQjBBTrKf6GzDjXkYReCwyEtNFBHiAkz11V/JzLCZkUOiSQ0VuFP+RSakAaxxB3f6PNaNv56cMytpoVUFFu7zTTrb67TxiTCLwmVF0rlTivpDZ2C6nKHL6bnGVNTTTQF8LQQnFCRsSf8A134bvzJ3L2akmUtSbTXSX1qIxWnqk/39N/LwjPAh00SstZiLVXO6rWfb2anBM5ppVFlebu0SK9UbKbDwj1ZSZYzc8hpM8hoKbKjfSmhIOocAPrh8+fhGuEyoOlcLPFfSWzsV1tmcok0ww2wywwW0pUlYKekKtqv7348KScnMonJN5TrLba1FKkpvD4Sdqd3duqIkQicFlxLXVXjxLGemisZSZSvzqm1zSG0rQgIUpKaFZ3q9tmMVpnlGmly6pfMS4aLQbCbmCVD8wH9bMDXXXkYQMGGQBLTRBHiAkz11VzJvKyYkQ9oaGytwABak1Kabt4O7ujG2rfVMzWkONNJJKSUBPNUU9faqtMYkwi8NlVUrqcV9NE7Lq7e5QZqbZcZfaZCFKSUUTi2EjUk7+PEjuxycy5mpJookm2iVOBallOKk9U++zGOahGeBDpplZazEWqud1Wbt0Cd0ostH/JnM1d5ncB9a78abIo23ltNzwZROttAodvBaU4hJIokbhx20G7HmI1lvjR4h/MV0JmsrhQRXyLZ2KTPxr8R/mMo6OZlWL6+Yn4lfkG8xnorHUT5BHCMSJaKGHdQIRf0VjqJ8ghorHUT5BFzI2UoUCEX9FY6ifIIaKx1E+QQzI2ShQIRf0VjqJ8ghorHUT5BDMjZKFAhF/RWOonyCGisdRPkEMyNkoUCEX9FY6ifIIaKx1E+QQzI2ShQIRf0VjqJ8ghorHUT5BDMjZKFAhF/RWOonyCGisdRPkEMyNkoUCEX9FY6ifIIaKx1E+QQzI2ShQI1lvjR4h/MWtFY6ifII0lpVi+jmJ+JP5BvEQ4kS0VDLr//Z"/>
          <p:cNvSpPr>
            <a:spLocks noChangeAspect="1" noChangeArrowheads="1"/>
          </p:cNvSpPr>
          <p:nvPr/>
        </p:nvSpPr>
        <p:spPr bwMode="auto">
          <a:xfrm>
            <a:off x="0" y="-15240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C:\Users\ЛИДИЯ\Desktop\День села 2015\P10202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3" y="2643182"/>
            <a:ext cx="3644631" cy="2799665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286380" y="2857497"/>
            <a:ext cx="34195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</a:rPr>
              <a:t>  </a:t>
            </a:r>
            <a:r>
              <a:rPr lang="ru-RU" sz="2800" b="1" dirty="0" err="1" smtClean="0">
                <a:solidFill>
                  <a:srgbClr val="C00000"/>
                </a:solidFill>
                <a:latin typeface="Georgia" pitchFamily="18" charset="0"/>
              </a:rPr>
              <a:t>Чекмарёва</a:t>
            </a:r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</a:rPr>
              <a:t>     Федора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</a:rPr>
              <a:t>Александровича</a:t>
            </a:r>
            <a:endParaRPr lang="ru-RU" sz="28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5122" name="Picture 2" descr="C:\Users\ЛИДИЯ\Desktop\фото-альбом\Новая папка (4)\DSC00710.JPG"/>
          <p:cNvPicPr>
            <a:picLocks noChangeAspect="1" noChangeArrowheads="1"/>
          </p:cNvPicPr>
          <p:nvPr/>
        </p:nvPicPr>
        <p:blipFill>
          <a:blip r:embed="rId4" cstate="print"/>
          <a:srcRect t="11522" r="6122" b="3985"/>
          <a:stretch>
            <a:fillRect/>
          </a:stretch>
        </p:blipFill>
        <p:spPr bwMode="auto">
          <a:xfrm>
            <a:off x="5357818" y="4929198"/>
            <a:ext cx="3286148" cy="157163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6215082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29 января 2016 года</a:t>
            </a:r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357158" y="1071546"/>
            <a:ext cx="857256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             Б.Подберезье - +57 КРС,      -1 Корова,    +21 овец.                                                                   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             М.Подберезье- +5   КРС,      -4 коровы,   +9 овец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            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Плетени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        - 5   КРС,      -1корова,       -97 овец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             Каргала               -8    КРС,       -1корова,     -5    овец.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             Сосновка             +1  КРС,       -1 корова,     -13  овец.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20" y="1500175"/>
          <a:ext cx="8643997" cy="4415935"/>
        </p:xfrm>
        <a:graphic>
          <a:graphicData uri="http://schemas.openxmlformats.org/drawingml/2006/table">
            <a:tbl>
              <a:tblPr/>
              <a:tblGrid>
                <a:gridCol w="550547"/>
                <a:gridCol w="392530"/>
                <a:gridCol w="393085"/>
                <a:gridCol w="393085"/>
                <a:gridCol w="549987"/>
                <a:gridCol w="393085"/>
                <a:gridCol w="471258"/>
                <a:gridCol w="471814"/>
                <a:gridCol w="632042"/>
                <a:gridCol w="393085"/>
                <a:gridCol w="392530"/>
                <a:gridCol w="393085"/>
                <a:gridCol w="465161"/>
                <a:gridCol w="399183"/>
                <a:gridCol w="471814"/>
                <a:gridCol w="471258"/>
                <a:gridCol w="312694"/>
                <a:gridCol w="399183"/>
                <a:gridCol w="299388"/>
                <a:gridCol w="399183"/>
              </a:tblGrid>
              <a:tr h="1262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latin typeface="Times New Roman"/>
                          <a:ea typeface="Times New Roman"/>
                          <a:cs typeface="Times New Roman"/>
                        </a:rPr>
                        <a:t>Наименов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Насел.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пункта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Молоко государству и на рынок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       М я с о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Картофель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Прочие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Всего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сумма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К-во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дворов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Доход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На 1 двор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К-во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коров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Реал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Мол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На 1 корову.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5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latin typeface="Times New Roman"/>
                          <a:ea typeface="Times New Roman"/>
                          <a:cs typeface="Times New Roman"/>
                        </a:rPr>
                        <a:t>Сумма,руб</a:t>
                      </a: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Количество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Сумма,руб.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Количество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Сумма, руб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Сумма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руб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руб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03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За месяц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  С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Начала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года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 За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меся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  С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Начала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года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  За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месяц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  С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Начала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года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  За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месяц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С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Начала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года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 За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месяц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С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Начала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года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За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месяц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С начала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года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За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месяц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С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Нач.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Год.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69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2014г.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2015г.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      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20237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20137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325585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349497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352963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360701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4516107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5411129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7500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12200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66500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63000</a:t>
                      </a: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1,5млн.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2,8млн.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13,9 млн.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14,1 млн.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2550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3600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13600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20710 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25500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90000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123900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503050 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92500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280000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76900 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1905000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1925907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22009179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401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401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48027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54886 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153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150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2128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2330</a:t>
                      </a:r>
                    </a:p>
                  </a:txBody>
                  <a:tcPr marL="42244" marR="422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0034" y="285728"/>
            <a:ext cx="807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eorgia" pitchFamily="18" charset="0"/>
              </a:rPr>
              <a:t>Производство и реализация сельскохозяйственной продукции с личного подсобного хозяйства по </a:t>
            </a:r>
            <a:r>
              <a:rPr lang="ru-RU" b="1" dirty="0" err="1" smtClean="0">
                <a:latin typeface="Georgia" pitchFamily="18" charset="0"/>
              </a:rPr>
              <a:t>Большеподберезинскому</a:t>
            </a:r>
            <a:r>
              <a:rPr lang="ru-RU" b="1" dirty="0" smtClean="0">
                <a:latin typeface="Georgia" pitchFamily="18" charset="0"/>
              </a:rPr>
              <a:t>  сельскому поселению </a:t>
            </a:r>
            <a:r>
              <a:rPr lang="ru-RU" b="1" dirty="0" err="1" smtClean="0">
                <a:latin typeface="Georgia" pitchFamily="18" charset="0"/>
              </a:rPr>
              <a:t>Кайбицкого</a:t>
            </a:r>
            <a:r>
              <a:rPr lang="ru-RU" b="1" dirty="0" smtClean="0">
                <a:latin typeface="Georgia" pitchFamily="18" charset="0"/>
              </a:rPr>
              <a:t>  муниципального района Республики Татарстан за январь-декабрь 2015 года. </a:t>
            </a:r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428596" y="642918"/>
            <a:ext cx="707236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Всего за период 2015 года нашим населением взято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7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кредитов  на сумму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1,596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млн. рублей. или в среднем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3980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руб. на 1 двор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За период с 2006г. по  2015г. взято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103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кредита на сумму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18,852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млн.рублей , или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47012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руб. на 1 двор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Выборы -2015 года в с. Б.Подберезье</a:t>
            </a:r>
            <a:endParaRPr lang="ru-RU" dirty="0"/>
          </a:p>
        </p:txBody>
      </p:sp>
      <p:pic>
        <p:nvPicPr>
          <p:cNvPr id="57346" name="Picture 2" descr="C:\Users\ЛИДИЯ\Desktop\раб-ст\Новая папка (7)\DSC007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85859"/>
            <a:ext cx="3357586" cy="2214579"/>
          </a:xfrm>
          <a:prstGeom prst="rect">
            <a:avLst/>
          </a:prstGeom>
          <a:noFill/>
        </p:spPr>
      </p:pic>
      <p:pic>
        <p:nvPicPr>
          <p:cNvPr id="57347" name="Picture 3" descr="C:\Users\ЛИДИЯ\Desktop\раб-ст\Новая папка (7)\DSC007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14752"/>
            <a:ext cx="4143404" cy="2714644"/>
          </a:xfrm>
          <a:prstGeom prst="rect">
            <a:avLst/>
          </a:prstGeom>
          <a:noFill/>
        </p:spPr>
      </p:pic>
      <p:pic>
        <p:nvPicPr>
          <p:cNvPr id="57348" name="Picture 4" descr="C:\Users\ЛИДИЯ\Desktop\раб-ст\Новая папка (7)\DSC007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285860"/>
            <a:ext cx="4214842" cy="2214578"/>
          </a:xfrm>
          <a:prstGeom prst="rect">
            <a:avLst/>
          </a:prstGeom>
          <a:noFill/>
        </p:spPr>
      </p:pic>
      <p:pic>
        <p:nvPicPr>
          <p:cNvPr id="57349" name="Picture 5" descr="C:\Users\ЛИДИЯ\Desktop\раб-ст\Новая папка (7)\DSC00781.JPG"/>
          <p:cNvPicPr>
            <a:picLocks noChangeAspect="1" noChangeArrowheads="1"/>
          </p:cNvPicPr>
          <p:nvPr/>
        </p:nvPicPr>
        <p:blipFill>
          <a:blip r:embed="rId5" cstate="print"/>
          <a:srcRect t="13044"/>
          <a:stretch>
            <a:fillRect/>
          </a:stretch>
        </p:blipFill>
        <p:spPr bwMode="auto">
          <a:xfrm>
            <a:off x="500034" y="3786190"/>
            <a:ext cx="3429024" cy="2643206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0" y="428604"/>
            <a:ext cx="8715404" cy="537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970213" algn="ctr"/>
                <a:tab pos="5940425" algn="r"/>
              </a:tabLst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970213" algn="ctr"/>
                <a:tab pos="5940425" algn="r"/>
              </a:tabLst>
            </a:pPr>
            <a:endParaRPr lang="ru-RU" sz="900" dirty="0" smtClean="0"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970213" algn="ctr"/>
                <a:tab pos="5940425" algn="r"/>
              </a:tabLst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970213" algn="ctr"/>
                <a:tab pos="5940425" algn="r"/>
              </a:tabLst>
            </a:pPr>
            <a:endParaRPr lang="ru-RU" sz="900" dirty="0" smtClean="0"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970213" algn="ctr"/>
                <a:tab pos="5940425" algn="r"/>
              </a:tabLst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970213" algn="ctr"/>
                <a:tab pos="5940425" algn="r"/>
              </a:tabLst>
            </a:pPr>
            <a:endParaRPr lang="ru-RU" sz="900" dirty="0" smtClean="0"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970213" algn="ctr"/>
                <a:tab pos="5940425" algn="r"/>
              </a:tabLst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970213" algn="ctr"/>
                <a:tab pos="5940425" algn="r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Зарегистрировано и рассмотрено заявлений и обращений –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1282,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970213" algn="ctr"/>
                <a:tab pos="5940425" algn="r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Из них письменных                                                          -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32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970213" algn="ctr"/>
                <a:tab pos="5940425" algn="r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Выдано справок, выписок из по хозяйственных книг –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587,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970213" algn="ctr"/>
                <a:tab pos="5940425" algn="r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Выдано разрешений (на складирование стройматериалов, дрова, лесоматериал –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32.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970213" algn="ctr"/>
                <a:tab pos="5940425" algn="r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Выдано ходатайств на кредит ЛПХ -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14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970213" algn="ctr"/>
                <a:tab pos="5940425" algn="r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970213" algn="ctr"/>
                <a:tab pos="5940425" algn="r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Нотариат: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970213" algn="ctr"/>
                <a:tab pos="5940425" algn="r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Выдано доверенностей на оформление домов, земельных участков, наследства –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4,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970213" algn="ctr"/>
                <a:tab pos="5940425" algn="r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Заверено копий документов -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7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970213" algn="ctr"/>
                <a:tab pos="5940425" algn="r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970213" algn="ctr"/>
                <a:tab pos="5940425" algn="r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Паспортный стол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970213" algn="ctr"/>
                <a:tab pos="5940425" algn="r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Получено паспортов ( 14 лет, 20 лет, 45 лет, изменение фамилии) -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54,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970213" algn="ctr"/>
                <a:tab pos="5940425" algn="r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Прописались –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13,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970213" algn="ctr"/>
                <a:tab pos="5940425" algn="r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Выписались –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7.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970213" algn="ctr"/>
                <a:tab pos="5940425" algn="r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За 2015 год родилось  -                       7 человек.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970213" algn="ctr"/>
                <a:tab pos="5940425" algn="r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Умерло-       19 человека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970213" algn="ctr"/>
                <a:tab pos="5940425" algn="r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Выписалось- 7 чел.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970213" algn="ctr"/>
                <a:tab pos="5940425" algn="r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Прописалось - 13 чел.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970213" algn="ctr"/>
                <a:tab pos="5940425" algn="r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Оформлено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похозяйственных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книг 8 по 5 населенным пунктам.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970213" algn="ctr"/>
                <a:tab pos="5940425" algn="r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Внесение данных в электронную ПК- регулярно.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894828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    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Сведения о работе Исполкома 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Большеподберезинского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СП   за 2015 год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Прямоугольник 1"/>
          <p:cNvSpPr>
            <a:spLocks noChangeArrowheads="1"/>
          </p:cNvSpPr>
          <p:nvPr/>
        </p:nvSpPr>
        <p:spPr bwMode="auto">
          <a:xfrm>
            <a:off x="285750" y="571500"/>
            <a:ext cx="57150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/>
              <a:t>70 – </a:t>
            </a:r>
            <a:r>
              <a:rPr lang="ru-RU" sz="2000" b="1" dirty="0" err="1"/>
              <a:t>летие</a:t>
            </a:r>
            <a:r>
              <a:rPr lang="ru-RU" sz="2000" b="1" dirty="0"/>
              <a:t> Великой Победы – большое торжество для народа России. В связи с этим праздником накануне Дня Победы 7 марта 2015 года ветеранам Великой Отечественной войны 1941-1945 г.г. и труженикам тыла были вручены юбилейные медали. В селе Большое Подберезье на торжественном мероприятии юбилейные медали вручал Глава района Рахматуллин А.И., на мероприятии присутствовали Глава СП </a:t>
            </a:r>
            <a:r>
              <a:rPr lang="ru-RU" sz="2000" b="1" dirty="0" err="1"/>
              <a:t>Чекмарев</a:t>
            </a:r>
            <a:r>
              <a:rPr lang="ru-RU" sz="2000" b="1" dirty="0"/>
              <a:t> Ф.А</a:t>
            </a:r>
            <a:r>
              <a:rPr lang="ru-RU" sz="2000" b="1" dirty="0" smtClean="0"/>
              <a:t>., директор </a:t>
            </a:r>
            <a:r>
              <a:rPr lang="ru-RU" sz="2000" b="1" dirty="0" err="1" smtClean="0"/>
              <a:t>Большеподберезинской</a:t>
            </a:r>
            <a:r>
              <a:rPr lang="ru-RU" sz="2000" b="1" dirty="0" smtClean="0"/>
              <a:t>  СОШ </a:t>
            </a:r>
            <a:r>
              <a:rPr lang="ru-RU" sz="2000" b="1" dirty="0" err="1" smtClean="0"/>
              <a:t>Биктимерова</a:t>
            </a:r>
            <a:r>
              <a:rPr lang="ru-RU" sz="2000" b="1" dirty="0" smtClean="0"/>
              <a:t> Ф.Ф, </a:t>
            </a:r>
            <a:r>
              <a:rPr lang="ru-RU" sz="2000" b="1" dirty="0" err="1"/>
              <a:t>Бикбова</a:t>
            </a:r>
            <a:r>
              <a:rPr lang="ru-RU" sz="2000" b="1" dirty="0"/>
              <a:t> Ф.Ш., заместитель председателя исполкома района, </a:t>
            </a:r>
            <a:r>
              <a:rPr lang="ru-RU" sz="2000" b="1" dirty="0" err="1"/>
              <a:t>Закирова</a:t>
            </a:r>
            <a:r>
              <a:rPr lang="ru-RU" sz="2000" b="1" dirty="0"/>
              <a:t> А.Н. председатель Совета ветеранов района и председатель первичной организации ветеранов (пенсионеров) Елисеева Е.И. </a:t>
            </a:r>
            <a:endParaRPr lang="ru-RU" sz="2000" dirty="0"/>
          </a:p>
        </p:txBody>
      </p:sp>
      <p:pic>
        <p:nvPicPr>
          <p:cNvPr id="34819" name="Рисунок 2" descr="https://im2-tub-ru.yandex.net/i?id=b60630bed9b63f3acab5646d90585bc0&amp;n=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25" y="785794"/>
            <a:ext cx="257175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214290"/>
            <a:ext cx="7724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</a:rPr>
              <a:t>Награждение юбилейными медалями</a:t>
            </a:r>
            <a:endParaRPr lang="ru-RU" sz="28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4" name="Рисунок 2" descr="https://im2-tub-ru.yandex.net/i?id=b60630bed9b63f3acab5646d90585bc0&amp;n=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6710" y="214290"/>
            <a:ext cx="1143008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ЛИДИЯ\Desktop\с рабочего стола\Новая папка (3)\DSC002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928670"/>
            <a:ext cx="2571768" cy="2000264"/>
          </a:xfrm>
          <a:prstGeom prst="rect">
            <a:avLst/>
          </a:prstGeom>
          <a:noFill/>
        </p:spPr>
      </p:pic>
      <p:pic>
        <p:nvPicPr>
          <p:cNvPr id="2051" name="Picture 3" descr="C:\Users\ЛИДИЯ\Desktop\с рабочего стола\Новая папка (3)\DSC00203.JPG"/>
          <p:cNvPicPr>
            <a:picLocks noChangeAspect="1" noChangeArrowheads="1"/>
          </p:cNvPicPr>
          <p:nvPr/>
        </p:nvPicPr>
        <p:blipFill>
          <a:blip r:embed="rId4" cstate="print"/>
          <a:srcRect l="9756" r="9756"/>
          <a:stretch>
            <a:fillRect/>
          </a:stretch>
        </p:blipFill>
        <p:spPr bwMode="auto">
          <a:xfrm>
            <a:off x="3286116" y="928670"/>
            <a:ext cx="2428892" cy="2000264"/>
          </a:xfrm>
          <a:prstGeom prst="rect">
            <a:avLst/>
          </a:prstGeom>
          <a:noFill/>
        </p:spPr>
      </p:pic>
      <p:pic>
        <p:nvPicPr>
          <p:cNvPr id="2052" name="Picture 4" descr="C:\Users\ЛИДИЯ\Desktop\с рабочего стола\Новая папка (3)\DSC001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928670"/>
            <a:ext cx="1928826" cy="1928826"/>
          </a:xfrm>
          <a:prstGeom prst="rect">
            <a:avLst/>
          </a:prstGeom>
          <a:noFill/>
        </p:spPr>
      </p:pic>
      <p:pic>
        <p:nvPicPr>
          <p:cNvPr id="2053" name="Picture 5" descr="C:\Users\ЛИДИЯ\Desktop\с рабочего стола\Новая папка (3)\DSC002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3071810"/>
            <a:ext cx="2500330" cy="2428892"/>
          </a:xfrm>
          <a:prstGeom prst="rect">
            <a:avLst/>
          </a:prstGeom>
          <a:noFill/>
        </p:spPr>
      </p:pic>
      <p:pic>
        <p:nvPicPr>
          <p:cNvPr id="2054" name="Picture 6" descr="C:\Users\ЛИДИЯ\Desktop\с рабочего стола\Новая папка (3)\DSC002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3071810"/>
            <a:ext cx="2357454" cy="2428892"/>
          </a:xfrm>
          <a:prstGeom prst="rect">
            <a:avLst/>
          </a:prstGeom>
          <a:noFill/>
        </p:spPr>
      </p:pic>
      <p:pic>
        <p:nvPicPr>
          <p:cNvPr id="2055" name="Picture 7" descr="C:\Users\ЛИДИЯ\Desktop\с рабочего стола\Новая папка (3)\DSC0023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6446" y="3071810"/>
            <a:ext cx="2857520" cy="242889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000100" y="5786454"/>
            <a:ext cx="6215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Georgia" pitchFamily="18" charset="0"/>
              </a:rPr>
              <a:t>                                    7 марта 2015 года</a:t>
            </a:r>
            <a:endParaRPr lang="ru-RU" sz="1600" dirty="0">
              <a:latin typeface="Georgia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s425021.vk.me/v425021407/f53/RLdJ9O7LJKk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9144000" cy="721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14414" y="357166"/>
            <a:ext cx="821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C00000"/>
                </a:solidFill>
                <a:latin typeface="Impact" pitchFamily="34" charset="0"/>
              </a:rPr>
              <a:t>Праздник День  района</a:t>
            </a:r>
            <a:endParaRPr lang="ru-RU" sz="4800" dirty="0">
              <a:solidFill>
                <a:srgbClr val="C00000"/>
              </a:solidFill>
              <a:latin typeface="Impact" pitchFamily="34" charset="0"/>
            </a:endParaRPr>
          </a:p>
        </p:txBody>
      </p:sp>
      <p:pic>
        <p:nvPicPr>
          <p:cNvPr id="2052" name="Picture 4" descr="C:\Users\Виталий\Desktop\ДЕНЬ РАЙОНА\P10008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357298"/>
            <a:ext cx="3571900" cy="2500330"/>
          </a:xfrm>
          <a:prstGeom prst="rect">
            <a:avLst/>
          </a:prstGeom>
          <a:noFill/>
        </p:spPr>
      </p:pic>
      <p:pic>
        <p:nvPicPr>
          <p:cNvPr id="2053" name="Picture 5" descr="C:\Users\Виталий\Desktop\ДЕНЬ РАЙОНА\P10008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428736"/>
            <a:ext cx="3571900" cy="2357454"/>
          </a:xfrm>
          <a:prstGeom prst="rect">
            <a:avLst/>
          </a:prstGeom>
          <a:noFill/>
        </p:spPr>
      </p:pic>
      <p:pic>
        <p:nvPicPr>
          <p:cNvPr id="2054" name="Picture 6" descr="C:\Users\Виталий\Desktop\ДЕНЬ РАЙОНА\DSC023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4071942"/>
            <a:ext cx="3500462" cy="2786058"/>
          </a:xfrm>
          <a:prstGeom prst="rect">
            <a:avLst/>
          </a:prstGeom>
          <a:noFill/>
        </p:spPr>
      </p:pic>
      <p:pic>
        <p:nvPicPr>
          <p:cNvPr id="2055" name="Picture 7" descr="C:\Users\Виталий\Desktop\ДЕНЬ РАЙОНА\DSC023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4071942"/>
            <a:ext cx="3571900" cy="2786058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85728"/>
            <a:ext cx="85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Реставрация и строительство памятника погибшим воинам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ЛИДИЯ\Desktop\для парезентации\P10009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85794"/>
            <a:ext cx="3000396" cy="2428892"/>
          </a:xfrm>
          <a:prstGeom prst="rect">
            <a:avLst/>
          </a:prstGeom>
          <a:noFill/>
        </p:spPr>
      </p:pic>
      <p:pic>
        <p:nvPicPr>
          <p:cNvPr id="2051" name="Picture 3" descr="C:\Users\ЛИДИЯ\Desktop\для парезентации\P10009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785794"/>
            <a:ext cx="2500330" cy="2428892"/>
          </a:xfrm>
          <a:prstGeom prst="rect">
            <a:avLst/>
          </a:prstGeom>
          <a:noFill/>
        </p:spPr>
      </p:pic>
      <p:pic>
        <p:nvPicPr>
          <p:cNvPr id="2052" name="Picture 4" descr="C:\Users\ЛИДИЯ\Desktop\для парезентации\P10009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785794"/>
            <a:ext cx="2357454" cy="2428892"/>
          </a:xfrm>
          <a:prstGeom prst="rect">
            <a:avLst/>
          </a:prstGeom>
          <a:noFill/>
        </p:spPr>
      </p:pic>
      <p:pic>
        <p:nvPicPr>
          <p:cNvPr id="2054" name="Picture 6" descr="C:\Users\ЛИДИЯ\Desktop\для парезентации\P10009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3429000"/>
            <a:ext cx="2786082" cy="3214710"/>
          </a:xfrm>
          <a:prstGeom prst="rect">
            <a:avLst/>
          </a:prstGeom>
          <a:noFill/>
        </p:spPr>
      </p:pic>
      <p:pic>
        <p:nvPicPr>
          <p:cNvPr id="2055" name="Picture 7" descr="C:\Users\ЛИДИЯ\Desktop\для парезентации\P10009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3429000"/>
            <a:ext cx="2428892" cy="3143272"/>
          </a:xfrm>
          <a:prstGeom prst="rect">
            <a:avLst/>
          </a:prstGeom>
          <a:noFill/>
        </p:spPr>
      </p:pic>
      <p:pic>
        <p:nvPicPr>
          <p:cNvPr id="2056" name="Picture 8" descr="C:\Users\ЛИДИЯ\Desktop\для парезентации\P10009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429000"/>
            <a:ext cx="3000396" cy="3143272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ЛИДИЯ\Desktop\для парезентации\P10201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2786082" cy="2643206"/>
          </a:xfrm>
          <a:prstGeom prst="rect">
            <a:avLst/>
          </a:prstGeom>
          <a:noFill/>
        </p:spPr>
      </p:pic>
      <p:pic>
        <p:nvPicPr>
          <p:cNvPr id="3082" name="Picture 10" descr="C:\Users\ЛИДИЯ\Desktop\для парезентации\P10201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357166"/>
            <a:ext cx="2571768" cy="2643206"/>
          </a:xfrm>
          <a:prstGeom prst="rect">
            <a:avLst/>
          </a:prstGeom>
          <a:noFill/>
        </p:spPr>
      </p:pic>
      <p:pic>
        <p:nvPicPr>
          <p:cNvPr id="3084" name="Picture 12" descr="C:\Users\ЛИДИЯ\Desktop\для парезентации\P10201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357166"/>
            <a:ext cx="2428892" cy="2643206"/>
          </a:xfrm>
          <a:prstGeom prst="rect">
            <a:avLst/>
          </a:prstGeom>
          <a:noFill/>
        </p:spPr>
      </p:pic>
      <p:pic>
        <p:nvPicPr>
          <p:cNvPr id="3085" name="Picture 13" descr="C:\Users\ЛИДИЯ\Desktop\для парезентации\P10201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214686"/>
            <a:ext cx="2714644" cy="3357586"/>
          </a:xfrm>
          <a:prstGeom prst="rect">
            <a:avLst/>
          </a:prstGeom>
          <a:noFill/>
        </p:spPr>
      </p:pic>
      <p:pic>
        <p:nvPicPr>
          <p:cNvPr id="3086" name="Picture 14" descr="C:\Users\ЛИДИЯ\Desktop\для парезентации\P10201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3214686"/>
            <a:ext cx="2571768" cy="3357586"/>
          </a:xfrm>
          <a:prstGeom prst="rect">
            <a:avLst/>
          </a:prstGeom>
          <a:noFill/>
        </p:spPr>
      </p:pic>
      <p:pic>
        <p:nvPicPr>
          <p:cNvPr id="21505" name="Picture 1" descr="C:\Users\ЛИДИЯ\Desktop\для парезентации\P10202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3214686"/>
            <a:ext cx="2714644" cy="3286148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85720" y="785794"/>
          <a:ext cx="8429685" cy="5438297"/>
        </p:xfrm>
        <a:graphic>
          <a:graphicData uri="http://schemas.openxmlformats.org/drawingml/2006/table">
            <a:tbl>
              <a:tblPr/>
              <a:tblGrid>
                <a:gridCol w="928694"/>
                <a:gridCol w="414138"/>
                <a:gridCol w="283474"/>
                <a:gridCol w="283474"/>
                <a:gridCol w="283474"/>
                <a:gridCol w="283474"/>
                <a:gridCol w="283474"/>
                <a:gridCol w="283474"/>
                <a:gridCol w="283474"/>
                <a:gridCol w="283474"/>
                <a:gridCol w="283474"/>
                <a:gridCol w="283474"/>
                <a:gridCol w="283474"/>
                <a:gridCol w="377966"/>
                <a:gridCol w="283474"/>
                <a:gridCol w="283474"/>
                <a:gridCol w="283474"/>
                <a:gridCol w="283474"/>
                <a:gridCol w="377966"/>
                <a:gridCol w="377966"/>
                <a:gridCol w="283474"/>
                <a:gridCol w="472457"/>
                <a:gridCol w="472457"/>
                <a:gridCol w="472457"/>
              </a:tblGrid>
              <a:tr h="476484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Arial CYR"/>
                          <a:ea typeface="Times New Roman"/>
                          <a:cs typeface="Times New Roman"/>
                        </a:rPr>
                        <a:t>Наименование населенных пунктов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 CYR"/>
                          <a:ea typeface="Times New Roman"/>
                          <a:cs typeface="Times New Roman"/>
                        </a:rPr>
                        <a:t>Пенсионеры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Работающие 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Работающие за преде лами района 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68580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Заня-ты,но не заре-гистриро-ваны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Получают 1200 руб. через Пенсионный фонд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Не рабо-таю-щие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В рядах российской армии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Находятся в мес-тах лише-ния свободы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Студенты и учащиеся ПУ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Школь-ники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 Дети дошкольного возраста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Всего населе-ния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0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пенсионеры 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 CYR"/>
                          <a:ea typeface="Times New Roman"/>
                          <a:cs typeface="Times New Roman"/>
                        </a:rPr>
                        <a:t>вт.ч.работают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Arial CYR"/>
                          <a:ea typeface="Times New Roman"/>
                          <a:cs typeface="Times New Roman"/>
                        </a:rPr>
                        <a:t>инва-лиды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 CYR"/>
                          <a:ea typeface="Times New Roman"/>
                          <a:cs typeface="Times New Roman"/>
                        </a:rPr>
                        <a:t>вт.ч.работают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Arial CYR"/>
                          <a:ea typeface="Times New Roman"/>
                          <a:cs typeface="Times New Roman"/>
                        </a:rPr>
                        <a:t>сель-хоз.работни-ки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 CYR"/>
                          <a:ea typeface="Times New Roman"/>
                          <a:cs typeface="Times New Roman"/>
                        </a:rPr>
                        <a:t>вт.ч. пенсионе </a:t>
                      </a:r>
                      <a:r>
                        <a:rPr lang="ru-RU" sz="1200" dirty="0" err="1">
                          <a:latin typeface="Arial CYR"/>
                          <a:ea typeface="Times New Roman"/>
                          <a:cs typeface="Times New Roman"/>
                        </a:rPr>
                        <a:t>ры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 CYR"/>
                          <a:ea typeface="Times New Roman"/>
                          <a:cs typeface="Times New Roman"/>
                        </a:rPr>
                        <a:t>другие организации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8580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 CYR"/>
                          <a:ea typeface="Times New Roman"/>
                          <a:cs typeface="Times New Roman"/>
                        </a:rPr>
                        <a:t>в бюджет </a:t>
                      </a:r>
                      <a:r>
                        <a:rPr lang="ru-RU" sz="1200" dirty="0" err="1">
                          <a:latin typeface="Arial CYR"/>
                          <a:ea typeface="Times New Roman"/>
                          <a:cs typeface="Times New Roman"/>
                        </a:rPr>
                        <a:t>ных</a:t>
                      </a:r>
                      <a:r>
                        <a:rPr lang="ru-RU" sz="1200" dirty="0">
                          <a:latin typeface="Arial CYR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err="1">
                          <a:latin typeface="Arial CYR"/>
                          <a:ea typeface="Times New Roman"/>
                          <a:cs typeface="Times New Roman"/>
                        </a:rPr>
                        <a:t>органи</a:t>
                      </a:r>
                      <a:r>
                        <a:rPr lang="ru-RU" sz="1200" dirty="0">
                          <a:latin typeface="Arial CYR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err="1">
                          <a:latin typeface="Arial CYR"/>
                          <a:ea typeface="Times New Roman"/>
                          <a:cs typeface="Times New Roman"/>
                        </a:rPr>
                        <a:t>зациях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 CYR"/>
                          <a:ea typeface="Times New Roman"/>
                          <a:cs typeface="Times New Roman"/>
                        </a:rPr>
                        <a:t>вт.ч </a:t>
                      </a:r>
                      <a:r>
                        <a:rPr lang="ru-RU" sz="1200" dirty="0" err="1">
                          <a:latin typeface="Arial CYR"/>
                          <a:ea typeface="Times New Roman"/>
                          <a:cs typeface="Times New Roman"/>
                        </a:rPr>
                        <a:t>рабо</a:t>
                      </a:r>
                      <a:r>
                        <a:rPr lang="ru-RU" sz="1200" dirty="0">
                          <a:latin typeface="Arial CYR"/>
                          <a:ea typeface="Times New Roman"/>
                          <a:cs typeface="Times New Roman"/>
                        </a:rPr>
                        <a:t> тают по </a:t>
                      </a:r>
                      <a:r>
                        <a:rPr lang="ru-RU" sz="1200" dirty="0" err="1">
                          <a:latin typeface="Arial CYR"/>
                          <a:ea typeface="Times New Roman"/>
                          <a:cs typeface="Times New Roman"/>
                        </a:rPr>
                        <a:t>выс</a:t>
                      </a:r>
                      <a:r>
                        <a:rPr lang="ru-RU" sz="1200" dirty="0">
                          <a:latin typeface="Arial CYR"/>
                          <a:ea typeface="Times New Roman"/>
                          <a:cs typeface="Times New Roman"/>
                        </a:rPr>
                        <a:t> луге лет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Arial CYR"/>
                          <a:ea typeface="Times New Roman"/>
                          <a:cs typeface="Times New Roman"/>
                        </a:rPr>
                        <a:t>инди-вид</a:t>
                      </a:r>
                      <a:r>
                        <a:rPr lang="ru-RU" sz="1200" dirty="0">
                          <a:latin typeface="Arial CYR"/>
                          <a:ea typeface="Times New Roman"/>
                          <a:cs typeface="Times New Roman"/>
                        </a:rPr>
                        <a:t>. пред </a:t>
                      </a:r>
                      <a:r>
                        <a:rPr lang="ru-RU" sz="1200" dirty="0" err="1">
                          <a:latin typeface="Arial CYR"/>
                          <a:ea typeface="Times New Roman"/>
                          <a:cs typeface="Times New Roman"/>
                        </a:rPr>
                        <a:t>принимате</a:t>
                      </a:r>
                      <a:r>
                        <a:rPr lang="ru-RU" sz="1200" dirty="0">
                          <a:latin typeface="Arial CYR"/>
                          <a:ea typeface="Times New Roman"/>
                          <a:cs typeface="Times New Roman"/>
                        </a:rPr>
                        <a:t>     ли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 CYR"/>
                          <a:ea typeface="Times New Roman"/>
                          <a:cs typeface="Times New Roman"/>
                        </a:rPr>
                        <a:t>наем. работники ИП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КФХ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посе-щаю-щие дет-сад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не посещающие дет-сад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76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latin typeface="Arial CYR"/>
                          <a:ea typeface="Times New Roman"/>
                          <a:cs typeface="Times New Roman"/>
                        </a:rPr>
                        <a:t>Б.Подберезье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188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145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 CYR"/>
                          <a:ea typeface="Times New Roman"/>
                          <a:cs typeface="Times New Roman"/>
                        </a:rPr>
                        <a:t>64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 CYR"/>
                          <a:ea typeface="Times New Roman"/>
                          <a:cs typeface="Times New Roman"/>
                        </a:rPr>
                        <a:t>63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32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 CYR"/>
                          <a:ea typeface="Times New Roman"/>
                          <a:cs typeface="Times New Roman"/>
                        </a:rPr>
                        <a:t> 8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200" dirty="0">
                        <a:latin typeface="Arial CYR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94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6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 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65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83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35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834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6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latin typeface="Arial CYR"/>
                          <a:ea typeface="Times New Roman"/>
                          <a:cs typeface="Times New Roman"/>
                        </a:rPr>
                        <a:t>М.Подберезье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56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 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6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6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200">
                        <a:latin typeface="Arial CYR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7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6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150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4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latin typeface="Arial CYR"/>
                          <a:ea typeface="Times New Roman"/>
                          <a:cs typeface="Times New Roman"/>
                        </a:rPr>
                        <a:t>Плетени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34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 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7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 CYR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   29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 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6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104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6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latin typeface="Arial CYR"/>
                          <a:ea typeface="Times New Roman"/>
                          <a:cs typeface="Times New Roman"/>
                        </a:rPr>
                        <a:t>каргала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29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    15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7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 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84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7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latin typeface="Arial CYR"/>
                          <a:ea typeface="Times New Roman"/>
                          <a:cs typeface="Times New Roman"/>
                        </a:rPr>
                        <a:t>Сосновка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 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200" dirty="0">
                        <a:latin typeface="Arial CYR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 3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 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CYR"/>
                          <a:ea typeface="Times New Roman"/>
                          <a:cs typeface="Times New Roman"/>
                        </a:rPr>
                        <a:t>34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6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Arial CYR"/>
                          <a:ea typeface="Times New Roman"/>
                          <a:cs typeface="Times New Roman"/>
                        </a:rPr>
                        <a:t>итого по СП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318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51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217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6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77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33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 CYR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  160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7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57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82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 98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37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CYR"/>
                          <a:ea typeface="Times New Roman"/>
                          <a:cs typeface="Times New Roman"/>
                        </a:rPr>
                        <a:t>1206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407" marR="4240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970213" algn="ctr"/>
                <a:tab pos="5940425" algn="r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48" y="214290"/>
            <a:ext cx="807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r>
              <a:rPr lang="ru-RU" b="1" dirty="0" smtClean="0">
                <a:solidFill>
                  <a:srgbClr val="002060"/>
                </a:solidFill>
              </a:rPr>
              <a:t>Занятость населения в 2015 году               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 descr="C:\Users\ЛИДИЯ\Desktop\фото\Новаяфото папка (2)\P10202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714488"/>
            <a:ext cx="3857652" cy="4286280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143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Новый памятник погибшим воинам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44" name="Picture 4" descr="C:\Users\ЛИДИЯ\Desktop\фото\Новаяфото папка (2)\P10202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714488"/>
            <a:ext cx="3714776" cy="428628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714375" y="0"/>
            <a:ext cx="728662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5400" dirty="0">
                <a:latin typeface="Georgia" pitchFamily="18" charset="0"/>
              </a:rPr>
              <a:t>     Бессмертный полк</a:t>
            </a:r>
          </a:p>
          <a:p>
            <a:r>
              <a:rPr lang="ru-RU" sz="5400" dirty="0">
                <a:latin typeface="Georgia" pitchFamily="18" charset="0"/>
              </a:rPr>
              <a:t>            Б.Подберезье</a:t>
            </a:r>
          </a:p>
          <a:p>
            <a:endParaRPr lang="ru-RU" sz="5400" dirty="0">
              <a:latin typeface="Georgia" pitchFamily="18" charset="0"/>
            </a:endParaRPr>
          </a:p>
          <a:p>
            <a:endParaRPr lang="ru-RU" sz="5400" dirty="0">
              <a:latin typeface="Georgia" pitchFamily="18" charset="0"/>
            </a:endParaRP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285720" y="2643182"/>
            <a:ext cx="3357586" cy="4000528"/>
          </a:xfrm>
        </p:spPr>
        <p:txBody>
          <a:bodyPr>
            <a:normAutofit fontScale="40000" lnSpcReduction="20000"/>
          </a:bodyPr>
          <a:lstStyle/>
          <a:p>
            <a:pPr>
              <a:defRPr/>
            </a:pPr>
            <a:r>
              <a:rPr lang="ru-RU" sz="6000" b="1" i="1" dirty="0" smtClean="0">
                <a:solidFill>
                  <a:srgbClr val="C00000"/>
                </a:solidFill>
                <a:latin typeface="Georgia" pitchFamily="18" charset="0"/>
              </a:rPr>
              <a:t>Нет праздника важнее и дороже,</a:t>
            </a:r>
            <a:br>
              <a:rPr lang="ru-RU" sz="6000" b="1" i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6000" b="1" i="1" dirty="0" smtClean="0">
                <a:solidFill>
                  <a:srgbClr val="C00000"/>
                </a:solidFill>
                <a:latin typeface="Georgia" pitchFamily="18" charset="0"/>
              </a:rPr>
              <a:t>И пусть уйдет в историю война,</a:t>
            </a:r>
            <a:br>
              <a:rPr lang="ru-RU" sz="6000" b="1" i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6000" b="1" i="1" dirty="0" smtClean="0">
                <a:solidFill>
                  <a:srgbClr val="C00000"/>
                </a:solidFill>
                <a:latin typeface="Georgia" pitchFamily="18" charset="0"/>
              </a:rPr>
              <a:t>Мы, правнуки-праправнуки героев</a:t>
            </a:r>
            <a:br>
              <a:rPr lang="ru-RU" sz="6000" b="1" i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6000" b="1" i="1" dirty="0" smtClean="0">
                <a:solidFill>
                  <a:srgbClr val="C00000"/>
                </a:solidFill>
                <a:latin typeface="Georgia" pitchFamily="18" charset="0"/>
              </a:rPr>
              <a:t>Не смеем забывать их имена…</a:t>
            </a:r>
          </a:p>
          <a:p>
            <a:pPr>
              <a:buNone/>
              <a:defRPr/>
            </a:pPr>
            <a:r>
              <a:rPr lang="ru-RU" sz="6000" i="1" dirty="0" smtClean="0"/>
              <a:t> 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8196" name="Picture 5" descr="C:\Users\ЛИДИЯ\Desktop\9 мая\DSC003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1857375"/>
            <a:ext cx="4000500" cy="4500563"/>
          </a:xfrm>
          <a:noFill/>
        </p:spPr>
      </p:pic>
      <p:pic>
        <p:nvPicPr>
          <p:cNvPr id="5" name="Рисунок 4" descr="http://indolgoprud.ru/upload/iblock/850/70let02_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857232"/>
            <a:ext cx="207173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ИДИЯ\Desktop\фото-альбом\9 мая\DSC003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3357586" cy="2214578"/>
          </a:xfrm>
          <a:prstGeom prst="rect">
            <a:avLst/>
          </a:prstGeom>
          <a:noFill/>
        </p:spPr>
      </p:pic>
      <p:pic>
        <p:nvPicPr>
          <p:cNvPr id="1027" name="Picture 3" descr="C:\Users\ЛИДИЯ\Desktop\фото-альбом\9 мая\DSC00328.JPG"/>
          <p:cNvPicPr>
            <a:picLocks noChangeAspect="1" noChangeArrowheads="1"/>
          </p:cNvPicPr>
          <p:nvPr/>
        </p:nvPicPr>
        <p:blipFill>
          <a:blip r:embed="rId3" cstate="print"/>
          <a:srcRect t="13889" b="16667"/>
          <a:stretch>
            <a:fillRect/>
          </a:stretch>
        </p:blipFill>
        <p:spPr bwMode="auto">
          <a:xfrm>
            <a:off x="3643306" y="642918"/>
            <a:ext cx="3143272" cy="2857520"/>
          </a:xfrm>
          <a:prstGeom prst="rect">
            <a:avLst/>
          </a:prstGeom>
          <a:noFill/>
        </p:spPr>
      </p:pic>
      <p:pic>
        <p:nvPicPr>
          <p:cNvPr id="5" name="Рисунок 4" descr="http://indolgoprud.ru/upload/iblock/850/70let02_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142852"/>
            <a:ext cx="1571636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ЛИДИЯ\Desktop\фото-альбом\9 мая\DSC00329.JPG"/>
          <p:cNvPicPr>
            <a:picLocks noChangeAspect="1" noChangeArrowheads="1"/>
          </p:cNvPicPr>
          <p:nvPr/>
        </p:nvPicPr>
        <p:blipFill>
          <a:blip r:embed="rId5" cstate="print"/>
          <a:srcRect r="10526"/>
          <a:stretch>
            <a:fillRect/>
          </a:stretch>
        </p:blipFill>
        <p:spPr bwMode="auto">
          <a:xfrm>
            <a:off x="6143636" y="2643182"/>
            <a:ext cx="2714644" cy="2500330"/>
          </a:xfrm>
          <a:prstGeom prst="rect">
            <a:avLst/>
          </a:prstGeom>
          <a:noFill/>
        </p:spPr>
      </p:pic>
      <p:pic>
        <p:nvPicPr>
          <p:cNvPr id="1031" name="Picture 7" descr="C:\Users\ЛИДИЯ\Desktop\фото-альбом\9 мая\DSC003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786058"/>
            <a:ext cx="3214710" cy="2500330"/>
          </a:xfrm>
          <a:prstGeom prst="rect">
            <a:avLst/>
          </a:prstGeom>
          <a:noFill/>
        </p:spPr>
      </p:pic>
      <p:pic>
        <p:nvPicPr>
          <p:cNvPr id="1032" name="Picture 8" descr="C:\Users\ЛИДИЯ\Desktop\фото-альбом\9 мая\DSC003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4214818"/>
            <a:ext cx="2928958" cy="2428892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 праздник великой победы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Picture 4" descr="C:\Users\Виталий\Desktop\Новаяфото папка (2)\P102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54163"/>
            <a:ext cx="3214710" cy="2232027"/>
          </a:xfrm>
          <a:prstGeom prst="rect">
            <a:avLst/>
          </a:prstGeom>
          <a:noFill/>
        </p:spPr>
      </p:pic>
      <p:pic>
        <p:nvPicPr>
          <p:cNvPr id="8" name="Рисунок 7" descr="http://indolgoprud.ru/upload/iblock/850/70let02_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285727"/>
            <a:ext cx="2000264" cy="150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C:\Users\Виталий\Desktop\Новаяфото папка (2)\P1020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643050"/>
            <a:ext cx="3143272" cy="2214578"/>
          </a:xfrm>
          <a:prstGeom prst="rect">
            <a:avLst/>
          </a:prstGeom>
          <a:noFill/>
        </p:spPr>
      </p:pic>
      <p:pic>
        <p:nvPicPr>
          <p:cNvPr id="10" name="Picture 6" descr="C:\Users\Виталий\Desktop\Новаяфото папка (2)\P10200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2071678"/>
            <a:ext cx="2357422" cy="2500330"/>
          </a:xfrm>
          <a:prstGeom prst="rect">
            <a:avLst/>
          </a:prstGeom>
          <a:noFill/>
        </p:spPr>
      </p:pic>
      <p:pic>
        <p:nvPicPr>
          <p:cNvPr id="3075" name="Picture 3" descr="C:\Users\Виталий\Desktop\Новаяфото папка (2)\P10200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143380"/>
            <a:ext cx="3286116" cy="2286016"/>
          </a:xfrm>
          <a:prstGeom prst="rect">
            <a:avLst/>
          </a:prstGeom>
          <a:noFill/>
        </p:spPr>
      </p:pic>
      <p:pic>
        <p:nvPicPr>
          <p:cNvPr id="3078" name="Picture 6" descr="C:\Users\Виталий\Desktop\Новаяфото папка (2)\P1020115.JPG"/>
          <p:cNvPicPr>
            <a:picLocks noChangeAspect="1" noChangeArrowheads="1"/>
          </p:cNvPicPr>
          <p:nvPr/>
        </p:nvPicPr>
        <p:blipFill>
          <a:blip r:embed="rId7" cstate="print"/>
          <a:srcRect r="24444"/>
          <a:stretch>
            <a:fillRect/>
          </a:stretch>
        </p:blipFill>
        <p:spPr bwMode="auto">
          <a:xfrm>
            <a:off x="3214678" y="4429132"/>
            <a:ext cx="2928958" cy="2214578"/>
          </a:xfrm>
          <a:prstGeom prst="rect">
            <a:avLst/>
          </a:prstGeom>
          <a:noFill/>
        </p:spPr>
      </p:pic>
      <p:pic>
        <p:nvPicPr>
          <p:cNvPr id="3079" name="Picture 7" descr="C:\Users\Виталий\Desktop\Новаяфото папка (2)\P10201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7950" y="4214818"/>
            <a:ext cx="2571768" cy="2286016"/>
          </a:xfrm>
          <a:prstGeom prst="rect">
            <a:avLst/>
          </a:prstGeom>
          <a:noFill/>
        </p:spPr>
      </p:pic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s3.hostingkartinok.com/uploads/images/2013/06/34826d492bee23268131571c904eb77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3583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 descr="C:\Users\ЛИДИЯ\Desktop\День села 2015\P1020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19109">
            <a:off x="606549" y="633368"/>
            <a:ext cx="2853230" cy="2231478"/>
          </a:xfrm>
          <a:prstGeom prst="rect">
            <a:avLst/>
          </a:prstGeom>
          <a:noFill/>
        </p:spPr>
      </p:pic>
      <p:pic>
        <p:nvPicPr>
          <p:cNvPr id="50181" name="Picture 5" descr="C:\Users\ЛИДИЯ\Desktop\День села 2015\P10202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285728"/>
            <a:ext cx="2928958" cy="1928850"/>
          </a:xfrm>
          <a:prstGeom prst="rect">
            <a:avLst/>
          </a:prstGeom>
          <a:noFill/>
        </p:spPr>
      </p:pic>
      <p:pic>
        <p:nvPicPr>
          <p:cNvPr id="50182" name="Picture 6" descr="C:\Users\ЛИДИЯ\Desktop\День села 2015\P1020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21548">
            <a:off x="6303978" y="573747"/>
            <a:ext cx="2681255" cy="2230091"/>
          </a:xfrm>
          <a:prstGeom prst="rect">
            <a:avLst/>
          </a:prstGeom>
          <a:noFill/>
        </p:spPr>
      </p:pic>
      <p:pic>
        <p:nvPicPr>
          <p:cNvPr id="50183" name="Picture 7" descr="C:\Users\ЛИДИЯ\Desktop\День села 2015\P10202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79766">
            <a:off x="835089" y="3256679"/>
            <a:ext cx="3707290" cy="2919174"/>
          </a:xfrm>
          <a:prstGeom prst="rect">
            <a:avLst/>
          </a:prstGeom>
          <a:noFill/>
        </p:spPr>
      </p:pic>
      <p:pic>
        <p:nvPicPr>
          <p:cNvPr id="50184" name="Picture 8" descr="C:\Users\ЛИДИЯ\Desktop\День села 2015\P102027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641031">
            <a:off x="4965760" y="3109578"/>
            <a:ext cx="3708870" cy="2875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143108" y="2143116"/>
            <a:ext cx="4929222" cy="11079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DS Yermak_D" pitchFamily="66" charset="-52"/>
              </a:rPr>
              <a:t>ДЕНЬ СЕЛА</a:t>
            </a:r>
            <a:endParaRPr lang="ru-RU" sz="6600" b="1" dirty="0">
              <a:solidFill>
                <a:srgbClr val="FF0000"/>
              </a:solidFill>
              <a:latin typeface="DS Yermak_D" pitchFamily="66" charset="-52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s3.hostingkartinok.com/uploads/images/2013/06/34826d492bee23268131571c904eb77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3583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2" descr="C:\Users\ЛИДИЯ\Desktop\День села\IMG_06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42852"/>
            <a:ext cx="3286148" cy="2286016"/>
          </a:xfrm>
          <a:prstGeom prst="rect">
            <a:avLst/>
          </a:prstGeom>
          <a:noFill/>
        </p:spPr>
      </p:pic>
      <p:pic>
        <p:nvPicPr>
          <p:cNvPr id="51203" name="Picture 3" descr="C:\Users\ЛИДИЯ\Desktop\День села\IMG_06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285728"/>
            <a:ext cx="3071834" cy="2428892"/>
          </a:xfrm>
          <a:prstGeom prst="rect">
            <a:avLst/>
          </a:prstGeom>
          <a:noFill/>
        </p:spPr>
      </p:pic>
      <p:pic>
        <p:nvPicPr>
          <p:cNvPr id="51204" name="Picture 4" descr="C:\Users\ЛИДИЯ\Desktop\День села\IMG_06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428604"/>
            <a:ext cx="2643206" cy="2571768"/>
          </a:xfrm>
          <a:prstGeom prst="rect">
            <a:avLst/>
          </a:prstGeom>
          <a:noFill/>
        </p:spPr>
      </p:pic>
      <p:pic>
        <p:nvPicPr>
          <p:cNvPr id="51205" name="Picture 5" descr="C:\Users\ЛИДИЯ\Desktop\День села\IMG_06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2357430"/>
            <a:ext cx="3286148" cy="3786214"/>
          </a:xfrm>
          <a:prstGeom prst="rect">
            <a:avLst/>
          </a:prstGeom>
          <a:noFill/>
        </p:spPr>
      </p:pic>
      <p:pic>
        <p:nvPicPr>
          <p:cNvPr id="51206" name="Picture 6" descr="C:\Users\ЛИДИЯ\Desktop\День села\IMG_067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2928934"/>
            <a:ext cx="2928958" cy="3571900"/>
          </a:xfrm>
          <a:prstGeom prst="rect">
            <a:avLst/>
          </a:prstGeom>
          <a:noFill/>
        </p:spPr>
      </p:pic>
      <p:pic>
        <p:nvPicPr>
          <p:cNvPr id="51207" name="Picture 7" descr="C:\Users\ЛИДИЯ\Desktop\День села 2015\P102022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43570" y="3214686"/>
            <a:ext cx="3071834" cy="321471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Праздник сабантуй</a:t>
            </a:r>
            <a:endParaRPr lang="ru-RU" dirty="0"/>
          </a:p>
        </p:txBody>
      </p:sp>
      <p:pic>
        <p:nvPicPr>
          <p:cNvPr id="6146" name="Picture 2" descr="C:\Users\ЛИДИЯ\Desktop\фото\Новаяфото папка (2)\P10203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083061">
            <a:off x="299514" y="1328508"/>
            <a:ext cx="2859157" cy="2076862"/>
          </a:xfrm>
          <a:prstGeom prst="rect">
            <a:avLst/>
          </a:prstGeom>
          <a:noFill/>
        </p:spPr>
      </p:pic>
      <p:pic>
        <p:nvPicPr>
          <p:cNvPr id="6147" name="Picture 3" descr="C:\Users\ЛИДИЯ\Desktop\фото\Новаяфото папка (2)\P10203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500306"/>
            <a:ext cx="3214710" cy="2428892"/>
          </a:xfrm>
          <a:prstGeom prst="ellipse">
            <a:avLst/>
          </a:prstGeom>
          <a:noFill/>
        </p:spPr>
      </p:pic>
      <p:pic>
        <p:nvPicPr>
          <p:cNvPr id="6148" name="Picture 4" descr="C:\Users\ЛИДИЯ\Desktop\фото\Новаяфото папка (2)\P1020312.JPG"/>
          <p:cNvPicPr>
            <a:picLocks noChangeAspect="1" noChangeArrowheads="1"/>
          </p:cNvPicPr>
          <p:nvPr/>
        </p:nvPicPr>
        <p:blipFill>
          <a:blip r:embed="rId4" cstate="print"/>
          <a:srcRect t="21277" r="1639"/>
          <a:stretch>
            <a:fillRect/>
          </a:stretch>
        </p:blipFill>
        <p:spPr bwMode="auto">
          <a:xfrm rot="1169361">
            <a:off x="5540123" y="1533991"/>
            <a:ext cx="2991150" cy="1931096"/>
          </a:xfrm>
          <a:prstGeom prst="rect">
            <a:avLst/>
          </a:prstGeom>
          <a:noFill/>
        </p:spPr>
      </p:pic>
      <p:pic>
        <p:nvPicPr>
          <p:cNvPr id="6149" name="Picture 5" descr="C:\Users\ЛИДИЯ\Desktop\фото\Новаяфото папка (2)\P10202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76591">
            <a:off x="337556" y="4414011"/>
            <a:ext cx="3039755" cy="1955715"/>
          </a:xfrm>
          <a:prstGeom prst="rect">
            <a:avLst/>
          </a:prstGeom>
          <a:noFill/>
        </p:spPr>
      </p:pic>
      <p:pic>
        <p:nvPicPr>
          <p:cNvPr id="6150" name="Picture 6" descr="C:\Users\ЛИДИЯ\Desktop\фото\Новаяфото папка (2)\P10203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396399">
            <a:off x="5537918" y="4071586"/>
            <a:ext cx="3076220" cy="2157553"/>
          </a:xfrm>
          <a:prstGeom prst="rect">
            <a:avLst/>
          </a:prstGeom>
          <a:noFill/>
        </p:spPr>
      </p:pic>
      <p:pic>
        <p:nvPicPr>
          <p:cNvPr id="6151" name="Picture 7" descr="C:\Users\ЛИДИЯ\Desktop\раб-ст\сабантуй 2015\DSC027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1142984"/>
            <a:ext cx="1928826" cy="1571636"/>
          </a:xfrm>
          <a:prstGeom prst="rect">
            <a:avLst/>
          </a:prstGeom>
          <a:noFill/>
        </p:spPr>
      </p:pic>
      <p:pic>
        <p:nvPicPr>
          <p:cNvPr id="6152" name="Picture 8" descr="C:\Users\ЛИДИЯ\Desktop\раб-ст\сабантуй 2015\DSC0273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8992" y="4714884"/>
            <a:ext cx="1928826" cy="1928826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Наведение порядка на территории села</a:t>
            </a:r>
            <a:endParaRPr lang="ru-RU" dirty="0"/>
          </a:p>
        </p:txBody>
      </p:sp>
      <p:pic>
        <p:nvPicPr>
          <p:cNvPr id="7170" name="Picture 2" descr="C:\Users\ЛИДИЯ\Desktop\фото\Новаяфото папка (2)\P10203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3429024" cy="1857388"/>
          </a:xfrm>
          <a:prstGeom prst="rect">
            <a:avLst/>
          </a:prstGeom>
          <a:noFill/>
        </p:spPr>
      </p:pic>
      <p:pic>
        <p:nvPicPr>
          <p:cNvPr id="7171" name="Picture 3" descr="C:\Users\ЛИДИЯ\Desktop\фото\Новаяфото папка (2)\P10203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285860"/>
            <a:ext cx="3357586" cy="1857388"/>
          </a:xfrm>
          <a:prstGeom prst="rect">
            <a:avLst/>
          </a:prstGeom>
          <a:noFill/>
        </p:spPr>
      </p:pic>
      <p:pic>
        <p:nvPicPr>
          <p:cNvPr id="7172" name="Picture 4" descr="C:\Users\ЛИДИЯ\Desktop\фото\Новаяфото папка (2)\P10203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929066"/>
            <a:ext cx="2571768" cy="2286016"/>
          </a:xfrm>
          <a:prstGeom prst="rect">
            <a:avLst/>
          </a:prstGeom>
          <a:noFill/>
        </p:spPr>
      </p:pic>
      <p:pic>
        <p:nvPicPr>
          <p:cNvPr id="7173" name="Picture 5" descr="C:\Users\ЛИДИЯ\Desktop\фото\Новаяфото папка (2)\P10203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3929066"/>
            <a:ext cx="2571768" cy="21431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142976" y="6215082"/>
            <a:ext cx="6215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Georgia" pitchFamily="18" charset="0"/>
              </a:rPr>
              <a:t>           </a:t>
            </a:r>
            <a:r>
              <a:rPr lang="ru-RU" sz="2000" b="1" dirty="0" err="1" smtClean="0">
                <a:latin typeface="Georgia" pitchFamily="18" charset="0"/>
              </a:rPr>
              <a:t>Обкашивание</a:t>
            </a:r>
            <a:r>
              <a:rPr lang="ru-RU" sz="2000" b="1" dirty="0" smtClean="0">
                <a:latin typeface="Georgia" pitchFamily="18" charset="0"/>
              </a:rPr>
              <a:t> дороги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00166" y="3286124"/>
            <a:ext cx="4750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Georgia" pitchFamily="18" charset="0"/>
              </a:rPr>
              <a:t>  Очистка и озеленение парка ДК</a:t>
            </a:r>
            <a:endParaRPr lang="ru-RU" sz="2000" b="1" dirty="0">
              <a:latin typeface="Georgia" pitchFamily="18" charset="0"/>
            </a:endParaRPr>
          </a:p>
        </p:txBody>
      </p:sp>
      <p:pic>
        <p:nvPicPr>
          <p:cNvPr id="7174" name="Picture 6" descr="C:\Users\ЛИДИЯ\Desktop\фото-альбом\Новая папка (7)\DCIM\101MSDCF\DSC0037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388" y="3929066"/>
            <a:ext cx="2286016" cy="214314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Закладка фундамента под строительство церкви</a:t>
            </a:r>
            <a:endParaRPr lang="ru-RU" sz="2400" dirty="0"/>
          </a:p>
        </p:txBody>
      </p:sp>
      <p:pic>
        <p:nvPicPr>
          <p:cNvPr id="52226" name="Picture 2" descr="C:\Users\ЛИДИЯ\Desktop\для парезентации\P10203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71612"/>
            <a:ext cx="2714644" cy="3714776"/>
          </a:xfrm>
          <a:prstGeom prst="rect">
            <a:avLst/>
          </a:prstGeom>
          <a:noFill/>
        </p:spPr>
      </p:pic>
      <p:pic>
        <p:nvPicPr>
          <p:cNvPr id="52227" name="Picture 3" descr="C:\Users\ЛИДИЯ\Desktop\для парезентации\P10204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571612"/>
            <a:ext cx="2571768" cy="3714776"/>
          </a:xfrm>
          <a:prstGeom prst="rect">
            <a:avLst/>
          </a:prstGeom>
          <a:noFill/>
        </p:spPr>
      </p:pic>
      <p:pic>
        <p:nvPicPr>
          <p:cNvPr id="52228" name="Picture 4" descr="C:\Users\ЛИДИЯ\Desktop\для парезентации\P10204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1571612"/>
            <a:ext cx="2500330" cy="3643338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21 июня - День памяти и скорби</a:t>
            </a:r>
            <a:endParaRPr lang="ru-RU" dirty="0"/>
          </a:p>
        </p:txBody>
      </p:sp>
      <p:pic>
        <p:nvPicPr>
          <p:cNvPr id="8194" name="Picture 2" descr="C:\Users\ЛИДИЯ\Desktop\фото\Новаяфото папка (2)\P10203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85860"/>
            <a:ext cx="3571900" cy="2286015"/>
          </a:xfrm>
          <a:prstGeom prst="rect">
            <a:avLst/>
          </a:prstGeom>
          <a:noFill/>
        </p:spPr>
      </p:pic>
      <p:pic>
        <p:nvPicPr>
          <p:cNvPr id="8195" name="Picture 3" descr="C:\Users\ЛИДИЯ\Desktop\фото\Новаяфото папка (2)\P10203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285860"/>
            <a:ext cx="3643338" cy="2286016"/>
          </a:xfrm>
          <a:prstGeom prst="rect">
            <a:avLst/>
          </a:prstGeom>
          <a:noFill/>
        </p:spPr>
      </p:pic>
      <p:pic>
        <p:nvPicPr>
          <p:cNvPr id="4097" name="Picture 1" descr="C:\Users\ЛИДИЯ\Desktop\с рабочего стола\Новая папка (3)\DSC005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000504"/>
            <a:ext cx="3786214" cy="2643206"/>
          </a:xfrm>
          <a:prstGeom prst="rect">
            <a:avLst/>
          </a:prstGeom>
          <a:noFill/>
        </p:spPr>
      </p:pic>
      <p:pic>
        <p:nvPicPr>
          <p:cNvPr id="4098" name="Picture 2" descr="C:\Users\ЛИДИЯ\Desktop\с рабочего стола\Новая папка (3)\DSC005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4000504"/>
            <a:ext cx="3786214" cy="2643206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-400050" y="723900"/>
          <a:ext cx="9544050" cy="6134100"/>
        </p:xfrm>
        <a:graphic>
          <a:graphicData uri="http://schemas.openxmlformats.org/presentationml/2006/ole">
            <p:oleObj spid="_x0000_s1025" name="Диаграмма Microsoft Graph" r:id="rId3" imgW="9515497" imgH="6143621" progId="MSGraph.Chart.8">
              <p:embed/>
            </p:oleObj>
          </a:graphicData>
        </a:graphic>
      </p:graphicFrame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latin typeface="Georgia" pitchFamily="18" charset="0"/>
              </a:rPr>
              <a:t>Начало строительство церкви  </a:t>
            </a:r>
            <a:r>
              <a:rPr lang="ru-RU" sz="1800" b="1" dirty="0" err="1" smtClean="0">
                <a:latin typeface="Georgia" pitchFamily="18" charset="0"/>
              </a:rPr>
              <a:t>сергия</a:t>
            </a:r>
            <a:r>
              <a:rPr lang="ru-RU" sz="1800" b="1" dirty="0" smtClean="0">
                <a:latin typeface="Georgia" pitchFamily="18" charset="0"/>
              </a:rPr>
              <a:t>  </a:t>
            </a:r>
            <a:r>
              <a:rPr lang="ru-RU" sz="1800" b="1" dirty="0" err="1" smtClean="0">
                <a:latin typeface="Georgia" pitchFamily="18" charset="0"/>
              </a:rPr>
              <a:t>радонежского</a:t>
            </a:r>
            <a:endParaRPr lang="ru-RU" sz="1800" b="1" dirty="0">
              <a:latin typeface="Georgia" pitchFamily="18" charset="0"/>
            </a:endParaRPr>
          </a:p>
        </p:txBody>
      </p:sp>
      <p:pic>
        <p:nvPicPr>
          <p:cNvPr id="53250" name="Picture 2" descr="C:\Users\ЛИДИЯ\Desktop\для парезентации\DSC006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85860"/>
            <a:ext cx="2928958" cy="2000264"/>
          </a:xfrm>
          <a:prstGeom prst="rect">
            <a:avLst/>
          </a:prstGeom>
          <a:noFill/>
        </p:spPr>
      </p:pic>
      <p:pic>
        <p:nvPicPr>
          <p:cNvPr id="53251" name="Picture 3" descr="C:\Users\ЛИДИЯ\Desktop\для парезентации\DSC006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1285860"/>
            <a:ext cx="2571768" cy="2000264"/>
          </a:xfrm>
          <a:prstGeom prst="rect">
            <a:avLst/>
          </a:prstGeom>
          <a:noFill/>
        </p:spPr>
      </p:pic>
      <p:pic>
        <p:nvPicPr>
          <p:cNvPr id="53252" name="Picture 4" descr="C:\Users\ЛИДИЯ\Desktop\фото\Новаяфото папка (2)\P10204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1285860"/>
            <a:ext cx="2357454" cy="1928826"/>
          </a:xfrm>
          <a:prstGeom prst="rect">
            <a:avLst/>
          </a:prstGeom>
          <a:noFill/>
        </p:spPr>
      </p:pic>
      <p:pic>
        <p:nvPicPr>
          <p:cNvPr id="53253" name="Picture 5" descr="C:\Users\ЛИДИЯ\Desktop\фото\Новаяфото папка (2)\P10204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429000"/>
            <a:ext cx="3000396" cy="3143272"/>
          </a:xfrm>
          <a:prstGeom prst="rect">
            <a:avLst/>
          </a:prstGeom>
          <a:noFill/>
        </p:spPr>
      </p:pic>
      <p:pic>
        <p:nvPicPr>
          <p:cNvPr id="53254" name="Picture 6" descr="C:\Users\ЛИДИЯ\Desktop\фото\Новаяфото папка (2)\P10204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3429000"/>
            <a:ext cx="2571768" cy="3143272"/>
          </a:xfrm>
          <a:prstGeom prst="rect">
            <a:avLst/>
          </a:prstGeom>
          <a:noFill/>
        </p:spPr>
      </p:pic>
      <p:pic>
        <p:nvPicPr>
          <p:cNvPr id="53255" name="Picture 7" descr="C:\Users\ЛИДИЯ\Desktop\фото\Новаяфото папка (2)\P10204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3429000"/>
            <a:ext cx="2428892" cy="3143272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Строительство скотомогильника</a:t>
            </a:r>
            <a:endParaRPr lang="ru-RU" dirty="0"/>
          </a:p>
        </p:txBody>
      </p:sp>
      <p:pic>
        <p:nvPicPr>
          <p:cNvPr id="54274" name="Picture 2" descr="C:\Users\ЛИДИЯ\Desktop\фото\Новаяфото папка (2)\P10205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00175"/>
            <a:ext cx="2500330" cy="3214710"/>
          </a:xfrm>
          <a:prstGeom prst="rect">
            <a:avLst/>
          </a:prstGeom>
          <a:noFill/>
        </p:spPr>
      </p:pic>
      <p:pic>
        <p:nvPicPr>
          <p:cNvPr id="54275" name="Picture 3" descr="C:\Users\ЛИДИЯ\Desktop\фото\Новаяфото папка (2)\P10205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500174"/>
            <a:ext cx="2714644" cy="3214710"/>
          </a:xfrm>
          <a:prstGeom prst="rect">
            <a:avLst/>
          </a:prstGeom>
          <a:noFill/>
        </p:spPr>
      </p:pic>
      <p:pic>
        <p:nvPicPr>
          <p:cNvPr id="54276" name="Picture 4" descr="C:\Users\ЛИДИЯ\Desktop\фото\Новаяфото папка (2)\P10205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500174"/>
            <a:ext cx="2643206" cy="321471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акция «Помоги собраться в школу»</a:t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5298" name="Picture 2" descr="C:\Users\ЛИДИЯ\Desktop\фото\Новаяфото папка (2)\P10205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1428736"/>
            <a:ext cx="2571768" cy="2374903"/>
          </a:xfrm>
          <a:prstGeom prst="rect">
            <a:avLst/>
          </a:prstGeom>
          <a:noFill/>
        </p:spPr>
      </p:pic>
      <p:pic>
        <p:nvPicPr>
          <p:cNvPr id="55300" name="Picture 4" descr="C:\Users\ЛИДИЯ\Desktop\фото\Новаяфото папка (2)\P10205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428736"/>
            <a:ext cx="2643206" cy="2428892"/>
          </a:xfrm>
          <a:prstGeom prst="rect">
            <a:avLst/>
          </a:prstGeom>
          <a:noFill/>
        </p:spPr>
      </p:pic>
      <p:pic>
        <p:nvPicPr>
          <p:cNvPr id="55301" name="Picture 5" descr="C:\Users\ЛИДИЯ\Desktop\фото\Новаяфото папка (2)\P10205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736"/>
            <a:ext cx="2786082" cy="2500330"/>
          </a:xfrm>
          <a:prstGeom prst="rect">
            <a:avLst/>
          </a:prstGeom>
          <a:noFill/>
        </p:spPr>
      </p:pic>
      <p:pic>
        <p:nvPicPr>
          <p:cNvPr id="55302" name="Picture 6" descr="C:\Users\ЛИДИЯ\Desktop\фото\Новаяфото папка (2)\P10205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071942"/>
            <a:ext cx="2643206" cy="2500330"/>
          </a:xfrm>
          <a:prstGeom prst="rect">
            <a:avLst/>
          </a:prstGeom>
          <a:noFill/>
        </p:spPr>
      </p:pic>
      <p:pic>
        <p:nvPicPr>
          <p:cNvPr id="55303" name="Picture 7" descr="C:\Users\ЛИДИЯ\Desktop\фото\Новаяфото папка (2)\P10205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4143380"/>
            <a:ext cx="2643206" cy="2428892"/>
          </a:xfrm>
          <a:prstGeom prst="rect">
            <a:avLst/>
          </a:prstGeom>
          <a:noFill/>
        </p:spPr>
      </p:pic>
      <p:pic>
        <p:nvPicPr>
          <p:cNvPr id="55304" name="Picture 8" descr="C:\Users\ЛИДИЯ\Desktop\фото\Новаяфото папка (2)\P102055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4143380"/>
            <a:ext cx="2714644" cy="2428892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7158" y="214290"/>
            <a:ext cx="8001056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Строительство дороги  до  д. Каргала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ЛИДИЯ\Desktop\фото\Новаяфото папка (2)\P10206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6"/>
            <a:ext cx="4071966" cy="2643206"/>
          </a:xfrm>
          <a:prstGeom prst="rect">
            <a:avLst/>
          </a:prstGeom>
          <a:noFill/>
        </p:spPr>
      </p:pic>
      <p:pic>
        <p:nvPicPr>
          <p:cNvPr id="1029" name="Picture 5" descr="C:\Users\ЛИДИЯ\Desktop\фото\Новаяфото папка (2)\P10206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000108"/>
            <a:ext cx="3929090" cy="2643206"/>
          </a:xfrm>
          <a:prstGeom prst="rect">
            <a:avLst/>
          </a:prstGeom>
          <a:noFill/>
        </p:spPr>
      </p:pic>
      <p:pic>
        <p:nvPicPr>
          <p:cNvPr id="1030" name="Picture 6" descr="C:\Users\ЛИДИЯ\Desktop\фото\Новаяфото папка (2)\P10208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857628"/>
            <a:ext cx="4071966" cy="2643206"/>
          </a:xfrm>
          <a:prstGeom prst="rect">
            <a:avLst/>
          </a:prstGeom>
          <a:noFill/>
        </p:spPr>
      </p:pic>
      <p:pic>
        <p:nvPicPr>
          <p:cNvPr id="1031" name="Picture 7" descr="C:\Users\ЛИДИЯ\Desktop\фото\Новаяфото папка (2)\P10208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857628"/>
            <a:ext cx="3857652" cy="2643206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15672" cy="838200"/>
          </a:xfrm>
        </p:spPr>
        <p:txBody>
          <a:bodyPr/>
          <a:lstStyle/>
          <a:p>
            <a:pPr algn="r"/>
            <a:r>
              <a:rPr lang="ru-RU" dirty="0" smtClean="0"/>
              <a:t>культура</a:t>
            </a:r>
            <a:endParaRPr lang="ru-RU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85720" y="357166"/>
            <a:ext cx="8515672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культура</a:t>
            </a: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ЛИДИЯ\Desktop\новый год\Новый год(2)\SAM_61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860060" y="-16645078"/>
            <a:ext cx="18516600" cy="24688800"/>
          </a:xfrm>
          <a:prstGeom prst="rect">
            <a:avLst/>
          </a:prstGeom>
          <a:noFill/>
        </p:spPr>
      </p:pic>
      <p:pic>
        <p:nvPicPr>
          <p:cNvPr id="1027" name="Picture 3" descr="C:\Users\ЛИДИЯ\Desktop\новый год\Новый год(2)\SAM_612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0"/>
            <a:ext cx="2428892" cy="2500331"/>
          </a:xfrm>
          <a:prstGeom prst="rect">
            <a:avLst/>
          </a:prstGeom>
          <a:noFill/>
        </p:spPr>
      </p:pic>
      <p:pic>
        <p:nvPicPr>
          <p:cNvPr id="1028" name="Picture 4" descr="C:\Users\ЛИДИЯ\Desktop\новый год\Новый год(2)\IMG_72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85728"/>
            <a:ext cx="1785950" cy="2357454"/>
          </a:xfrm>
          <a:prstGeom prst="rect">
            <a:avLst/>
          </a:prstGeom>
          <a:noFill/>
        </p:spPr>
      </p:pic>
      <p:pic>
        <p:nvPicPr>
          <p:cNvPr id="1029" name="Picture 5" descr="C:\Users\ЛИДИЯ\Desktop\сдк (2)\DSCN20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928926" cy="2857520"/>
          </a:xfrm>
          <a:prstGeom prst="rect">
            <a:avLst/>
          </a:prstGeom>
          <a:noFill/>
        </p:spPr>
      </p:pic>
      <p:pic>
        <p:nvPicPr>
          <p:cNvPr id="1030" name="Picture 6" descr="C:\Users\ЛИДИЯ\Desktop\сдк (2)\DSC005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928670"/>
            <a:ext cx="3000364" cy="2571768"/>
          </a:xfrm>
          <a:prstGeom prst="rect">
            <a:avLst/>
          </a:prstGeom>
          <a:noFill/>
        </p:spPr>
      </p:pic>
      <p:pic>
        <p:nvPicPr>
          <p:cNvPr id="1031" name="Picture 7" descr="C:\Users\ЛИДИЯ\Desktop\сдк (2)\DSCN149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214554"/>
            <a:ext cx="2928926" cy="2214578"/>
          </a:xfrm>
          <a:prstGeom prst="rect">
            <a:avLst/>
          </a:prstGeom>
          <a:noFill/>
        </p:spPr>
      </p:pic>
      <p:pic>
        <p:nvPicPr>
          <p:cNvPr id="1033" name="Picture 9" descr="C:\Users\ЛИДИЯ\Desktop\День села\IMG_065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5984" y="2428868"/>
            <a:ext cx="3143272" cy="2428892"/>
          </a:xfrm>
          <a:prstGeom prst="rect">
            <a:avLst/>
          </a:prstGeom>
          <a:noFill/>
        </p:spPr>
      </p:pic>
      <p:pic>
        <p:nvPicPr>
          <p:cNvPr id="1034" name="Picture 10" descr="C:\Users\ЛИДИЯ\Desktop\фото семьи\DSC0069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14942" y="2643182"/>
            <a:ext cx="3429024" cy="2000240"/>
          </a:xfrm>
          <a:prstGeom prst="rect">
            <a:avLst/>
          </a:prstGeom>
          <a:noFill/>
        </p:spPr>
      </p:pic>
      <p:pic>
        <p:nvPicPr>
          <p:cNvPr id="1036" name="Picture 12" descr="C:\Users\ЛИДИЯ\Desktop\с рабочего стола\Новая папка (8)\DSC0084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28794" y="4429132"/>
            <a:ext cx="2214578" cy="2214578"/>
          </a:xfrm>
          <a:prstGeom prst="rect">
            <a:avLst/>
          </a:prstGeom>
          <a:noFill/>
        </p:spPr>
      </p:pic>
      <p:pic>
        <p:nvPicPr>
          <p:cNvPr id="1037" name="Picture 13" descr="C:\Users\ЛИДИЯ\Desktop\с рабочего стола\Новая папка (8)\DSC0088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4071942"/>
            <a:ext cx="2071702" cy="2428892"/>
          </a:xfrm>
          <a:prstGeom prst="rect">
            <a:avLst/>
          </a:prstGeom>
          <a:noFill/>
        </p:spPr>
      </p:pic>
      <p:pic>
        <p:nvPicPr>
          <p:cNvPr id="1039" name="Picture 15" descr="C:\Users\ЛИДИЯ\Desktop\фото-альбом\Новая папка (6)\DSC0023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71868" y="4786322"/>
            <a:ext cx="2143140" cy="2071678"/>
          </a:xfrm>
          <a:prstGeom prst="rect">
            <a:avLst/>
          </a:prstGeom>
          <a:noFill/>
        </p:spPr>
      </p:pic>
      <p:pic>
        <p:nvPicPr>
          <p:cNvPr id="1040" name="Picture 16" descr="C:\Users\ЛИДИЯ\Desktop\фото-альбом\НОВЫЙ ГОД\DSC00017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00694" y="4643446"/>
            <a:ext cx="1857388" cy="2214554"/>
          </a:xfrm>
          <a:prstGeom prst="rect">
            <a:avLst/>
          </a:prstGeom>
          <a:noFill/>
        </p:spPr>
      </p:pic>
      <p:pic>
        <p:nvPicPr>
          <p:cNvPr id="1041" name="Picture 17" descr="C:\Users\ЛИДИЯ\Desktop\фото-альбом\сабантуй 2015\DSC0274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86578" y="4572008"/>
            <a:ext cx="2357422" cy="2285992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7158" y="214290"/>
            <a:ext cx="8001056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Строительство дороги  до  д. Каргала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ЛИДИЯ\Desktop\фото\Новаяфото папка (2)\P10206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6"/>
            <a:ext cx="4071966" cy="2643206"/>
          </a:xfrm>
          <a:prstGeom prst="rect">
            <a:avLst/>
          </a:prstGeom>
          <a:noFill/>
        </p:spPr>
      </p:pic>
      <p:pic>
        <p:nvPicPr>
          <p:cNvPr id="1029" name="Picture 5" descr="C:\Users\ЛИДИЯ\Desktop\фото\Новаяфото папка (2)\P10206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000108"/>
            <a:ext cx="3929090" cy="2643206"/>
          </a:xfrm>
          <a:prstGeom prst="rect">
            <a:avLst/>
          </a:prstGeom>
          <a:noFill/>
        </p:spPr>
      </p:pic>
      <p:pic>
        <p:nvPicPr>
          <p:cNvPr id="1030" name="Picture 6" descr="C:\Users\ЛИДИЯ\Desktop\фото\Новаяфото папка (2)\P10208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857628"/>
            <a:ext cx="4071966" cy="2643206"/>
          </a:xfrm>
          <a:prstGeom prst="rect">
            <a:avLst/>
          </a:prstGeom>
          <a:noFill/>
        </p:spPr>
      </p:pic>
      <p:pic>
        <p:nvPicPr>
          <p:cNvPr id="1031" name="Picture 7" descr="C:\Users\ЛИДИЯ\Desktop\фото\Новаяфото папка (2)\P10208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857628"/>
            <a:ext cx="3857652" cy="2643206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Звон колоколов в село б. </a:t>
            </a:r>
            <a:r>
              <a:rPr lang="ru-RU" dirty="0" err="1" smtClean="0"/>
              <a:t>подберезье</a:t>
            </a:r>
            <a:endParaRPr lang="ru-RU" dirty="0"/>
          </a:p>
        </p:txBody>
      </p:sp>
      <p:pic>
        <p:nvPicPr>
          <p:cNvPr id="56322" name="Picture 2" descr="C:\Users\ЛИДИЯ\Desktop\фото\Новаяфото папка (2)\P10206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357299"/>
            <a:ext cx="3643338" cy="2428892"/>
          </a:xfrm>
          <a:prstGeom prst="rect">
            <a:avLst/>
          </a:prstGeom>
          <a:noFill/>
        </p:spPr>
      </p:pic>
      <p:pic>
        <p:nvPicPr>
          <p:cNvPr id="56323" name="Picture 3" descr="C:\Users\ЛИДИЯ\Desktop\фото\Новаяфото папка (2)\P10206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285860"/>
            <a:ext cx="3500462" cy="2500330"/>
          </a:xfrm>
          <a:prstGeom prst="rect">
            <a:avLst/>
          </a:prstGeom>
          <a:noFill/>
        </p:spPr>
      </p:pic>
      <p:pic>
        <p:nvPicPr>
          <p:cNvPr id="56324" name="Picture 4" descr="C:\Users\ЛИДИЯ\Desktop\фото\Новаяфото папка (2)\P10206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929066"/>
            <a:ext cx="3571900" cy="2571768"/>
          </a:xfrm>
          <a:prstGeom prst="rect">
            <a:avLst/>
          </a:prstGeom>
          <a:noFill/>
        </p:spPr>
      </p:pic>
      <p:pic>
        <p:nvPicPr>
          <p:cNvPr id="56326" name="Picture 6" descr="C:\Users\ЛИДИЯ\Desktop\фото\Новаяфото папка (2)\P10206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929066"/>
            <a:ext cx="3500462" cy="250033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ЛИДИЯ\Desktop\фото\Новаяфото папка (2)\P10206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3571900" cy="2428892"/>
          </a:xfrm>
          <a:prstGeom prst="rect">
            <a:avLst/>
          </a:prstGeom>
          <a:noFill/>
        </p:spPr>
      </p:pic>
      <p:pic>
        <p:nvPicPr>
          <p:cNvPr id="57347" name="Picture 3" descr="C:\Users\ЛИДИЯ\Desktop\фото\Новаяфото папка (2)\P10206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000372"/>
            <a:ext cx="3429024" cy="2928958"/>
          </a:xfrm>
          <a:prstGeom prst="rect">
            <a:avLst/>
          </a:prstGeom>
          <a:noFill/>
        </p:spPr>
      </p:pic>
      <p:pic>
        <p:nvPicPr>
          <p:cNvPr id="57348" name="Picture 4" descr="C:\Users\ЛИДИЯ\Desktop\фото\Новаяфото папка (2)\P10206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14290"/>
            <a:ext cx="4214842" cy="2428892"/>
          </a:xfrm>
          <a:prstGeom prst="rect">
            <a:avLst/>
          </a:prstGeom>
          <a:noFill/>
        </p:spPr>
      </p:pic>
      <p:pic>
        <p:nvPicPr>
          <p:cNvPr id="57351" name="Picture 7" descr="C:\Users\ЛИДИЯ\Desktop\фото\Новаяфото папка (2)\P10206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071810"/>
            <a:ext cx="4214842" cy="285752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Очистка озера  ул. полевая</a:t>
            </a:r>
            <a:endParaRPr lang="ru-RU" dirty="0"/>
          </a:p>
        </p:txBody>
      </p:sp>
      <p:pic>
        <p:nvPicPr>
          <p:cNvPr id="58370" name="Picture 2" descr="C:\Users\ЛИДИЯ\Desktop\фото\Новаяфото папка (2)\P10206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643049"/>
            <a:ext cx="3714776" cy="4437075"/>
          </a:xfrm>
          <a:prstGeom prst="rect">
            <a:avLst/>
          </a:prstGeom>
          <a:noFill/>
        </p:spPr>
      </p:pic>
      <p:pic>
        <p:nvPicPr>
          <p:cNvPr id="58371" name="Picture 3" descr="C:\Users\ЛИДИЯ\Desktop\фото\Новаяфото папка (2)\P10206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643050"/>
            <a:ext cx="4071966" cy="4357718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Бюджет СП на 2015 год, и его исполнение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b="1" dirty="0" smtClean="0">
                <a:latin typeface="Georgia" pitchFamily="18" charset="0"/>
              </a:rPr>
              <a:t>Всего собственных доходов:  751383 рублей.  – собрано – 801594 </a:t>
            </a:r>
            <a:r>
              <a:rPr lang="ru-RU" b="1" dirty="0" err="1" smtClean="0">
                <a:latin typeface="Georgia" pitchFamily="18" charset="0"/>
              </a:rPr>
              <a:t>тыс.руб</a:t>
            </a:r>
            <a:r>
              <a:rPr lang="ru-RU" b="1" dirty="0" smtClean="0">
                <a:latin typeface="Georgia" pitchFamily="18" charset="0"/>
              </a:rPr>
              <a:t> – 106,6%</a:t>
            </a:r>
          </a:p>
          <a:p>
            <a:r>
              <a:rPr lang="ru-RU" b="1" dirty="0" smtClean="0">
                <a:latin typeface="Georgia" pitchFamily="18" charset="0"/>
              </a:rPr>
              <a:t> </a:t>
            </a:r>
          </a:p>
          <a:p>
            <a:r>
              <a:rPr lang="ru-RU" b="1" dirty="0" smtClean="0">
                <a:latin typeface="Georgia" pitchFamily="18" charset="0"/>
              </a:rPr>
              <a:t>       Из них НДФЛ- 56000 руб.        – собрано – 62793 руб. – исполнение – 112%</a:t>
            </a:r>
          </a:p>
          <a:p>
            <a:r>
              <a:rPr lang="ru-RU" b="1" dirty="0" smtClean="0">
                <a:latin typeface="Georgia" pitchFamily="18" charset="0"/>
              </a:rPr>
              <a:t>                      ЕСН – 22 000 руб.    -     собрано – 22677 </a:t>
            </a:r>
            <a:r>
              <a:rPr lang="ru-RU" b="1" dirty="0" err="1" smtClean="0">
                <a:latin typeface="Georgia" pitchFamily="18" charset="0"/>
              </a:rPr>
              <a:t>руб</a:t>
            </a:r>
            <a:r>
              <a:rPr lang="ru-RU" b="1" dirty="0" smtClean="0">
                <a:latin typeface="Georgia" pitchFamily="18" charset="0"/>
              </a:rPr>
              <a:t> –  исполнение – 103%</a:t>
            </a:r>
          </a:p>
          <a:p>
            <a:r>
              <a:rPr lang="ru-RU" b="1" dirty="0" smtClean="0">
                <a:latin typeface="Georgia" pitchFamily="18" charset="0"/>
              </a:rPr>
              <a:t>         </a:t>
            </a:r>
            <a:r>
              <a:rPr lang="ru-RU" b="1" dirty="0" err="1" smtClean="0">
                <a:latin typeface="Georgia" pitchFamily="18" charset="0"/>
              </a:rPr>
              <a:t>Имущ</a:t>
            </a:r>
            <a:r>
              <a:rPr lang="ru-RU" b="1" dirty="0" smtClean="0">
                <a:latin typeface="Georgia" pitchFamily="18" charset="0"/>
              </a:rPr>
              <a:t>. Налог- 66000 руб.       – собрано – 58649 руб. – исполнение –89%</a:t>
            </a:r>
          </a:p>
          <a:p>
            <a:r>
              <a:rPr lang="ru-RU" b="1" dirty="0" smtClean="0">
                <a:latin typeface="Georgia" pitchFamily="18" charset="0"/>
              </a:rPr>
              <a:t>         </a:t>
            </a:r>
            <a:r>
              <a:rPr lang="ru-RU" b="1" dirty="0" err="1" smtClean="0">
                <a:latin typeface="Georgia" pitchFamily="18" charset="0"/>
              </a:rPr>
              <a:t>Зем</a:t>
            </a:r>
            <a:r>
              <a:rPr lang="ru-RU" b="1" dirty="0" smtClean="0">
                <a:latin typeface="Georgia" pitchFamily="18" charset="0"/>
              </a:rPr>
              <a:t>. Налог    - 607383 руб.       – собрано - 657475руб. –  исполнение – 108,2%</a:t>
            </a:r>
          </a:p>
          <a:p>
            <a:r>
              <a:rPr lang="ru-RU" b="1" dirty="0" smtClean="0">
                <a:latin typeface="Georgia" pitchFamily="18" charset="0"/>
              </a:rPr>
              <a:t>         </a:t>
            </a:r>
          </a:p>
          <a:p>
            <a:r>
              <a:rPr lang="ru-RU" b="1" dirty="0" smtClean="0">
                <a:latin typeface="Georgia" pitchFamily="18" charset="0"/>
              </a:rPr>
              <a:t> </a:t>
            </a:r>
          </a:p>
          <a:p>
            <a:r>
              <a:rPr lang="ru-RU" b="1" dirty="0" smtClean="0">
                <a:latin typeface="Georgia" pitchFamily="18" charset="0"/>
              </a:rPr>
              <a:t>На 2015 год остались долги по сбору средств собственных доходов,  большой долг по НДФЛ- 133 тыс., есть значительная сумма долга граждан, по земельному налогу 153 тыс. руб. и имущественному налогу 29 тыс. руб., </a:t>
            </a:r>
          </a:p>
          <a:p>
            <a:pPr>
              <a:buNone/>
            </a:pPr>
            <a:endParaRPr lang="ru-RU" b="1" dirty="0">
              <a:latin typeface="Georgia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r>
              <a:rPr lang="ru-RU" dirty="0" smtClean="0">
                <a:solidFill>
                  <a:srgbClr val="002060"/>
                </a:solidFill>
              </a:rPr>
              <a:t>УБОРКА ТЕРРИТОРИИ КЛАДБИЩ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122" name="Picture 2" descr="C:\Users\ЛИДИЯ\Desktop\фото\Новаяфото папка (2)\P10207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500174"/>
            <a:ext cx="2643206" cy="2000264"/>
          </a:xfrm>
          <a:prstGeom prst="rect">
            <a:avLst/>
          </a:prstGeom>
          <a:noFill/>
        </p:spPr>
      </p:pic>
      <p:pic>
        <p:nvPicPr>
          <p:cNvPr id="5123" name="Picture 3" descr="C:\Users\ЛИДИЯ\Desktop\фото\Новаяфото папка (2)\P10207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500173"/>
            <a:ext cx="2786082" cy="1957787"/>
          </a:xfrm>
          <a:prstGeom prst="rect">
            <a:avLst/>
          </a:prstGeom>
          <a:noFill/>
        </p:spPr>
      </p:pic>
      <p:pic>
        <p:nvPicPr>
          <p:cNvPr id="5124" name="Picture 4" descr="C:\Users\ЛИДИЯ\Desktop\фото\Новаяфото папка (2)\P10207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1500174"/>
            <a:ext cx="2286016" cy="1928826"/>
          </a:xfrm>
          <a:prstGeom prst="rect">
            <a:avLst/>
          </a:prstGeom>
          <a:noFill/>
        </p:spPr>
      </p:pic>
      <p:pic>
        <p:nvPicPr>
          <p:cNvPr id="5125" name="Picture 5" descr="C:\Users\ЛИДИЯ\Desktop\фото\Новаяфото папка (2)\P10207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786190"/>
            <a:ext cx="2928958" cy="2714644"/>
          </a:xfrm>
          <a:prstGeom prst="rect">
            <a:avLst/>
          </a:prstGeom>
          <a:noFill/>
        </p:spPr>
      </p:pic>
      <p:pic>
        <p:nvPicPr>
          <p:cNvPr id="5127" name="Picture 7" descr="C:\Users\ЛИДИЯ\Desktop\фото\Новаяфото папка (2)\P10207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3782618"/>
            <a:ext cx="2786082" cy="2646778"/>
          </a:xfrm>
          <a:prstGeom prst="rect">
            <a:avLst/>
          </a:prstGeom>
          <a:noFill/>
        </p:spPr>
      </p:pic>
      <p:pic>
        <p:nvPicPr>
          <p:cNvPr id="5128" name="Picture 8" descr="C:\Users\ЛИДИЯ\Desktop\фото\Новаяфото папка (2)\P102074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388" y="3786190"/>
            <a:ext cx="2357454" cy="2643206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edsovet.su/_ld/467/9794879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Виталий\Desktop\Новаяфото папка (2)\P10207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928670"/>
            <a:ext cx="5500726" cy="5429288"/>
          </a:xfrm>
          <a:prstGeom prst="hexagon">
            <a:avLst/>
          </a:prstGeom>
          <a:noFill/>
        </p:spPr>
      </p:pic>
      <p:pic>
        <p:nvPicPr>
          <p:cNvPr id="1028" name="Picture 4" descr="C:\Users\Виталий\Desktop\Новаяфото папка (2)\P10208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928670"/>
            <a:ext cx="4643438" cy="5357850"/>
          </a:xfrm>
          <a:prstGeom prst="hexagon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857356" y="571480"/>
            <a:ext cx="614366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ЯРМАРКА ВО ВСЕЙ КРАСЕ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Georgia" pitchFamily="18" charset="0"/>
              </a:rPr>
              <a:t>90- летний Юбилей гущиной </a:t>
            </a:r>
            <a:r>
              <a:rPr lang="ru-RU" sz="2000" b="1" dirty="0" err="1" smtClean="0">
                <a:latin typeface="Georgia" pitchFamily="18" charset="0"/>
              </a:rPr>
              <a:t>ольги</a:t>
            </a:r>
            <a:r>
              <a:rPr lang="ru-RU" sz="2000" b="1" dirty="0" smtClean="0">
                <a:latin typeface="Georgia" pitchFamily="18" charset="0"/>
              </a:rPr>
              <a:t> </a:t>
            </a:r>
            <a:r>
              <a:rPr lang="ru-RU" sz="2000" b="1" dirty="0" err="1" smtClean="0">
                <a:latin typeface="Georgia" pitchFamily="18" charset="0"/>
              </a:rPr>
              <a:t>петровны</a:t>
            </a:r>
            <a:endParaRPr lang="ru-RU" sz="2000" b="1" dirty="0">
              <a:latin typeface="Georgia" pitchFamily="18" charset="0"/>
            </a:endParaRPr>
          </a:p>
        </p:txBody>
      </p:sp>
      <p:pic>
        <p:nvPicPr>
          <p:cNvPr id="59394" name="Picture 2" descr="C:\Users\ЛИДИЯ\Desktop\фото\Новаяфото папка (2)\P10207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54163"/>
            <a:ext cx="4071966" cy="4525962"/>
          </a:xfrm>
          <a:prstGeom prst="rect">
            <a:avLst/>
          </a:prstGeom>
          <a:noFill/>
        </p:spPr>
      </p:pic>
      <p:pic>
        <p:nvPicPr>
          <p:cNvPr id="59395" name="Picture 3" descr="C:\Users\ЛИДИЯ\Desktop\фото\Новаяфото папка (2)\P10207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500174"/>
            <a:ext cx="4214842" cy="4572032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Замен водопровода в с  М. </a:t>
            </a:r>
            <a:r>
              <a:rPr lang="ru-RU" dirty="0" err="1" smtClean="0"/>
              <a:t>подберезье</a:t>
            </a:r>
            <a:endParaRPr lang="ru-RU" dirty="0"/>
          </a:p>
        </p:txBody>
      </p:sp>
      <p:pic>
        <p:nvPicPr>
          <p:cNvPr id="60418" name="Picture 2" descr="C:\Users\ЛИДИЯ\Desktop\фото\Новаяфото папка (2)\P10208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000240"/>
            <a:ext cx="3000396" cy="3286148"/>
          </a:xfrm>
          <a:prstGeom prst="rect">
            <a:avLst/>
          </a:prstGeom>
          <a:noFill/>
        </p:spPr>
      </p:pic>
      <p:pic>
        <p:nvPicPr>
          <p:cNvPr id="60419" name="Picture 3" descr="C:\Users\ЛИДИЯ\Desktop\фото\Новаяфото папка (2)\P1020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2000240"/>
            <a:ext cx="2714644" cy="3286148"/>
          </a:xfrm>
          <a:prstGeom prst="rect">
            <a:avLst/>
          </a:prstGeom>
          <a:noFill/>
        </p:spPr>
      </p:pic>
      <p:pic>
        <p:nvPicPr>
          <p:cNvPr id="60420" name="Picture 4" descr="C:\Users\ЛИДИЯ\Desktop\фото\Новаяфото папка (2)\P10208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2000240"/>
            <a:ext cx="2428892" cy="3286148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Ремонт  </a:t>
            </a:r>
            <a:r>
              <a:rPr lang="ru-RU" dirty="0" err="1" smtClean="0"/>
              <a:t>м.подберезинского</a:t>
            </a:r>
            <a:r>
              <a:rPr lang="ru-RU" dirty="0" smtClean="0"/>
              <a:t> </a:t>
            </a:r>
            <a:r>
              <a:rPr lang="ru-RU" dirty="0" err="1" smtClean="0"/>
              <a:t>ск</a:t>
            </a:r>
            <a:endParaRPr lang="ru-RU" dirty="0"/>
          </a:p>
        </p:txBody>
      </p:sp>
      <p:pic>
        <p:nvPicPr>
          <p:cNvPr id="4098" name="Picture 2" descr="C:\Users\ЛИДИЯ\Desktop\фото\Новаяфото папка (2)\P10208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123" y="1214422"/>
            <a:ext cx="3875439" cy="5143536"/>
          </a:xfrm>
          <a:prstGeom prst="rect">
            <a:avLst/>
          </a:prstGeom>
          <a:noFill/>
        </p:spPr>
      </p:pic>
      <p:pic>
        <p:nvPicPr>
          <p:cNvPr id="4101" name="Picture 5" descr="C:\Users\ЛИДИЯ\Desktop\фото\Новаяфото папка (2)\P10208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142984"/>
            <a:ext cx="3929090" cy="5214974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талий\Desktop\Новаяфото папка (2)\P10203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00042"/>
            <a:ext cx="3857652" cy="2500330"/>
          </a:xfrm>
          <a:prstGeom prst="rect">
            <a:avLst/>
          </a:prstGeom>
          <a:noFill/>
        </p:spPr>
      </p:pic>
      <p:pic>
        <p:nvPicPr>
          <p:cNvPr id="1029" name="Picture 5" descr="C:\Users\Виталий\Desktop\Новаяфото папка (2)\P10203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214554"/>
            <a:ext cx="3357586" cy="2714644"/>
          </a:xfrm>
          <a:prstGeom prst="rect">
            <a:avLst/>
          </a:prstGeom>
          <a:noFill/>
        </p:spPr>
      </p:pic>
      <p:pic>
        <p:nvPicPr>
          <p:cNvPr id="1030" name="Picture 6" descr="C:\Users\Виталий\Desktop\Новаяфото папка (2)\P10203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3214686"/>
            <a:ext cx="2214578" cy="321471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00628" y="1214422"/>
            <a:ext cx="3429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Georgia" pitchFamily="18" charset="0"/>
              </a:rPr>
              <a:t>СПОРТ</a:t>
            </a:r>
            <a:endParaRPr lang="ru-RU" sz="4400" b="1" dirty="0"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3786190"/>
            <a:ext cx="2500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УЧАСТИЕ  В РАЙОННОМ ФУТБОЛЕ ПРИНИМАЕТ МИХЕЕВ СЕРГЕЙ ВАЛЕРЬЕВИЧ</a:t>
            </a:r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15672" cy="838200"/>
          </a:xfrm>
        </p:spPr>
        <p:txBody>
          <a:bodyPr/>
          <a:lstStyle/>
          <a:p>
            <a:pPr algn="r"/>
            <a:r>
              <a:rPr lang="ru-RU" dirty="0" smtClean="0"/>
              <a:t>культура</a:t>
            </a:r>
            <a:endParaRPr lang="ru-RU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85720" y="357166"/>
            <a:ext cx="8515672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культура</a:t>
            </a: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ЛИДИЯ\Desktop\новый год\Новый год(2)\SAM_61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860060" y="-16645078"/>
            <a:ext cx="18516600" cy="24688800"/>
          </a:xfrm>
          <a:prstGeom prst="rect">
            <a:avLst/>
          </a:prstGeom>
          <a:noFill/>
        </p:spPr>
      </p:pic>
      <p:pic>
        <p:nvPicPr>
          <p:cNvPr id="1027" name="Picture 3" descr="C:\Users\ЛИДИЯ\Desktop\новый год\Новый год(2)\SAM_612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0"/>
            <a:ext cx="2428892" cy="2500331"/>
          </a:xfrm>
          <a:prstGeom prst="rect">
            <a:avLst/>
          </a:prstGeom>
          <a:noFill/>
        </p:spPr>
      </p:pic>
      <p:pic>
        <p:nvPicPr>
          <p:cNvPr id="1028" name="Picture 4" descr="C:\Users\ЛИДИЯ\Desktop\новый год\Новый год(2)\IMG_72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85728"/>
            <a:ext cx="1785950" cy="2357454"/>
          </a:xfrm>
          <a:prstGeom prst="rect">
            <a:avLst/>
          </a:prstGeom>
          <a:noFill/>
        </p:spPr>
      </p:pic>
      <p:pic>
        <p:nvPicPr>
          <p:cNvPr id="1029" name="Picture 5" descr="C:\Users\ЛИДИЯ\Desktop\сдк (2)\DSCN20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928926" cy="2857520"/>
          </a:xfrm>
          <a:prstGeom prst="rect">
            <a:avLst/>
          </a:prstGeom>
          <a:noFill/>
        </p:spPr>
      </p:pic>
      <p:pic>
        <p:nvPicPr>
          <p:cNvPr id="1030" name="Picture 6" descr="C:\Users\ЛИДИЯ\Desktop\сдк (2)\DSC005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928670"/>
            <a:ext cx="3000364" cy="2571768"/>
          </a:xfrm>
          <a:prstGeom prst="rect">
            <a:avLst/>
          </a:prstGeom>
          <a:noFill/>
        </p:spPr>
      </p:pic>
      <p:pic>
        <p:nvPicPr>
          <p:cNvPr id="1031" name="Picture 7" descr="C:\Users\ЛИДИЯ\Desktop\сдк (2)\DSCN149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214554"/>
            <a:ext cx="2928926" cy="2214578"/>
          </a:xfrm>
          <a:prstGeom prst="rect">
            <a:avLst/>
          </a:prstGeom>
          <a:noFill/>
        </p:spPr>
      </p:pic>
      <p:pic>
        <p:nvPicPr>
          <p:cNvPr id="1033" name="Picture 9" descr="C:\Users\ЛИДИЯ\Desktop\День села\IMG_065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5984" y="2428868"/>
            <a:ext cx="3143272" cy="2428892"/>
          </a:xfrm>
          <a:prstGeom prst="rect">
            <a:avLst/>
          </a:prstGeom>
          <a:noFill/>
        </p:spPr>
      </p:pic>
      <p:pic>
        <p:nvPicPr>
          <p:cNvPr id="1034" name="Picture 10" descr="C:\Users\ЛИДИЯ\Desktop\фото семьи\DSC0069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14942" y="2643182"/>
            <a:ext cx="3429024" cy="2000240"/>
          </a:xfrm>
          <a:prstGeom prst="rect">
            <a:avLst/>
          </a:prstGeom>
          <a:noFill/>
        </p:spPr>
      </p:pic>
      <p:pic>
        <p:nvPicPr>
          <p:cNvPr id="1036" name="Picture 12" descr="C:\Users\ЛИДИЯ\Desktop\с рабочего стола\Новая папка (8)\DSC0084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28794" y="4429132"/>
            <a:ext cx="2214578" cy="2214578"/>
          </a:xfrm>
          <a:prstGeom prst="rect">
            <a:avLst/>
          </a:prstGeom>
          <a:noFill/>
        </p:spPr>
      </p:pic>
      <p:pic>
        <p:nvPicPr>
          <p:cNvPr id="1037" name="Picture 13" descr="C:\Users\ЛИДИЯ\Desktop\с рабочего стола\Новая папка (8)\DSC0088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4071942"/>
            <a:ext cx="2071702" cy="2428892"/>
          </a:xfrm>
          <a:prstGeom prst="rect">
            <a:avLst/>
          </a:prstGeom>
          <a:noFill/>
        </p:spPr>
      </p:pic>
      <p:pic>
        <p:nvPicPr>
          <p:cNvPr id="1039" name="Picture 15" descr="C:\Users\ЛИДИЯ\Desktop\фото-альбом\Новая папка (6)\DSC0023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71868" y="4786322"/>
            <a:ext cx="2143140" cy="2071678"/>
          </a:xfrm>
          <a:prstGeom prst="rect">
            <a:avLst/>
          </a:prstGeom>
          <a:noFill/>
        </p:spPr>
      </p:pic>
      <p:pic>
        <p:nvPicPr>
          <p:cNvPr id="1040" name="Picture 16" descr="C:\Users\ЛИДИЯ\Desktop\фото-альбом\НОВЫЙ ГОД\DSC00017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00694" y="4643446"/>
            <a:ext cx="1857388" cy="2214554"/>
          </a:xfrm>
          <a:prstGeom prst="rect">
            <a:avLst/>
          </a:prstGeom>
          <a:noFill/>
        </p:spPr>
      </p:pic>
      <p:pic>
        <p:nvPicPr>
          <p:cNvPr id="1041" name="Picture 17" descr="C:\Users\ЛИДИЯ\Desktop\фото-альбом\сабантуй 2015\DSC0274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86578" y="4572008"/>
            <a:ext cx="2357422" cy="2285992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Users\ЛИДИЯ\Desktop\фото\Новаяфото папка (2)\P10208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500174"/>
            <a:ext cx="7429552" cy="442915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3108" y="928670"/>
            <a:ext cx="4963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ЮБИЛЕЙ ВЕТЕРАНА ТРУДА</a:t>
            </a:r>
            <a:endParaRPr lang="ru-RU" sz="24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ЛИДИЯ\Desktop\н-9\P1030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071678"/>
            <a:ext cx="3429024" cy="2928958"/>
          </a:xfrm>
          <a:prstGeom prst="rect">
            <a:avLst/>
          </a:prstGeom>
          <a:noFill/>
        </p:spPr>
      </p:pic>
      <p:pic>
        <p:nvPicPr>
          <p:cNvPr id="50179" name="Picture 3" descr="C:\Users\ЛИДИЯ\Desktop\н-9\P1030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071678"/>
            <a:ext cx="3857652" cy="285752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Ограждение кладбищ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newsflash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Обновление   изгороди</a:t>
            </a:r>
            <a:endParaRPr lang="ru-RU" dirty="0"/>
          </a:p>
        </p:txBody>
      </p:sp>
      <p:pic>
        <p:nvPicPr>
          <p:cNvPr id="51202" name="Picture 2" descr="C:\Users\ЛИДИЯ\Desktop\фото\Новаяфото папка (2)\P10208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123" y="1554163"/>
            <a:ext cx="3232497" cy="2160589"/>
          </a:xfrm>
          <a:prstGeom prst="rect">
            <a:avLst/>
          </a:prstGeom>
          <a:noFill/>
        </p:spPr>
      </p:pic>
      <p:pic>
        <p:nvPicPr>
          <p:cNvPr id="51203" name="Picture 3" descr="C:\Users\ЛИДИЯ\Desktop\фото\Новаяфото папка (2)\P10208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71612"/>
            <a:ext cx="3500462" cy="2214578"/>
          </a:xfrm>
          <a:prstGeom prst="rect">
            <a:avLst/>
          </a:prstGeom>
          <a:noFill/>
        </p:spPr>
      </p:pic>
      <p:pic>
        <p:nvPicPr>
          <p:cNvPr id="51204" name="Picture 4" descr="C:\Users\ЛИДИЯ\Desktop\н-9\P10300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000504"/>
            <a:ext cx="3286148" cy="2286016"/>
          </a:xfrm>
          <a:prstGeom prst="rect">
            <a:avLst/>
          </a:prstGeom>
          <a:noFill/>
        </p:spPr>
      </p:pic>
      <p:pic>
        <p:nvPicPr>
          <p:cNvPr id="51205" name="Picture 5" descr="C:\Users\ЛИДИЯ\Desktop\н-9\P10300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-26432084"/>
            <a:ext cx="2786082" cy="5143500"/>
          </a:xfrm>
          <a:prstGeom prst="rect">
            <a:avLst/>
          </a:prstGeom>
          <a:noFill/>
        </p:spPr>
      </p:pic>
      <p:pic>
        <p:nvPicPr>
          <p:cNvPr id="51206" name="Picture 6" descr="C:\Users\ЛИДИЯ\Desktop\н-9\P10300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4071942"/>
            <a:ext cx="3357586" cy="2214578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6081" name="Object 1"/>
          <p:cNvGraphicFramePr>
            <a:graphicFrameLocks noChangeAspect="1"/>
          </p:cNvGraphicFramePr>
          <p:nvPr/>
        </p:nvGraphicFramePr>
        <p:xfrm>
          <a:off x="-790575" y="0"/>
          <a:ext cx="9934575" cy="6524625"/>
        </p:xfrm>
        <a:graphic>
          <a:graphicData uri="http://schemas.openxmlformats.org/presentationml/2006/ole">
            <p:oleObj spid="_x0000_s46081" name="Диаграмма Microsoft Graph" r:id="rId3" imgW="9934615" imgH="6524585" progId="MSGraph.Chart.8">
              <p:embed/>
            </p:oleObj>
          </a:graphicData>
        </a:graphic>
      </p:graphicFrame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Очистка русла реки </a:t>
            </a:r>
            <a:r>
              <a:rPr lang="ru-RU" dirty="0" err="1" smtClean="0"/>
              <a:t>берля</a:t>
            </a:r>
            <a:endParaRPr lang="ru-RU" dirty="0"/>
          </a:p>
        </p:txBody>
      </p:sp>
      <p:pic>
        <p:nvPicPr>
          <p:cNvPr id="52226" name="Picture 2" descr="C:\Users\ЛИДИЯ\Desktop\фото\Новаяфото папка (2)\P10208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1500175"/>
            <a:ext cx="3643338" cy="3571900"/>
          </a:xfrm>
          <a:prstGeom prst="rect">
            <a:avLst/>
          </a:prstGeom>
          <a:noFill/>
        </p:spPr>
      </p:pic>
      <p:pic>
        <p:nvPicPr>
          <p:cNvPr id="52227" name="Picture 3" descr="C:\Users\ЛИДИЯ\Desktop\фото\Новаяфото папка (2)\P10208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00174"/>
            <a:ext cx="3571900" cy="3500462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8458200" cy="1006351"/>
          </a:xfrm>
        </p:spPr>
        <p:txBody>
          <a:bodyPr/>
          <a:lstStyle/>
          <a:p>
            <a:pPr algn="r"/>
            <a:r>
              <a:rPr lang="ru-RU" dirty="0" smtClean="0"/>
              <a:t>Культура</a:t>
            </a:r>
            <a:endParaRPr lang="ru-RU" dirty="0"/>
          </a:p>
        </p:txBody>
      </p:sp>
      <p:pic>
        <p:nvPicPr>
          <p:cNvPr id="8" name="Picture 5" descr="C:\Users\ЛИДИЯ\Desktop\сдк (2)\DSCN2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28294">
            <a:off x="500034" y="714356"/>
            <a:ext cx="2500330" cy="2214602"/>
          </a:xfrm>
          <a:prstGeom prst="rect">
            <a:avLst/>
          </a:prstGeom>
          <a:noFill/>
        </p:spPr>
      </p:pic>
      <p:pic>
        <p:nvPicPr>
          <p:cNvPr id="9" name="Picture 17" descr="C:\Users\ЛИДИЯ\Desktop\фото-альбом\сабантуй 2015\DSC027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27875">
            <a:off x="5500694" y="928670"/>
            <a:ext cx="2857520" cy="2357454"/>
          </a:xfrm>
          <a:prstGeom prst="rect">
            <a:avLst/>
          </a:prstGeom>
          <a:noFill/>
        </p:spPr>
      </p:pic>
      <p:pic>
        <p:nvPicPr>
          <p:cNvPr id="10" name="Picture 7" descr="C:\Users\ЛИДИЯ\Desktop\сдк (2)\DSCN14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785794"/>
            <a:ext cx="2928926" cy="2214578"/>
          </a:xfrm>
          <a:prstGeom prst="rect">
            <a:avLst/>
          </a:prstGeom>
          <a:noFill/>
        </p:spPr>
      </p:pic>
      <p:pic>
        <p:nvPicPr>
          <p:cNvPr id="11" name="Picture 16" descr="C:\Users\ЛИДИЯ\Desktop\фото-альбом\НОВЫЙ ГОД\DSC000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928934"/>
            <a:ext cx="2714644" cy="2571768"/>
          </a:xfrm>
          <a:prstGeom prst="rect">
            <a:avLst/>
          </a:prstGeom>
          <a:noFill/>
        </p:spPr>
      </p:pic>
      <p:pic>
        <p:nvPicPr>
          <p:cNvPr id="12" name="Picture 6" descr="C:\Users\ЛИДИЯ\Desktop\сдк (2)\DSC0056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2857496"/>
            <a:ext cx="2500330" cy="2571768"/>
          </a:xfrm>
          <a:prstGeom prst="rect">
            <a:avLst/>
          </a:prstGeom>
          <a:noFill/>
        </p:spPr>
      </p:pic>
      <p:pic>
        <p:nvPicPr>
          <p:cNvPr id="13" name="Picture 3" descr="C:\Users\ЛИДИЯ\Desktop\новый год\Новый год(2)\SAM_61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554300">
            <a:off x="5079586" y="3000371"/>
            <a:ext cx="2992876" cy="2571769"/>
          </a:xfrm>
          <a:prstGeom prst="rect">
            <a:avLst/>
          </a:prstGeom>
          <a:noFill/>
        </p:spPr>
      </p:pic>
      <p:pic>
        <p:nvPicPr>
          <p:cNvPr id="14" name="Picture 13" descr="C:\Users\ЛИДИЯ\Desktop\с рабочего стола\Новая папка (8)\DSC0088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762890">
            <a:off x="538524" y="4721224"/>
            <a:ext cx="2714644" cy="1836607"/>
          </a:xfrm>
          <a:prstGeom prst="rect">
            <a:avLst/>
          </a:prstGeom>
          <a:noFill/>
        </p:spPr>
      </p:pic>
      <p:pic>
        <p:nvPicPr>
          <p:cNvPr id="16" name="Picture 4" descr="C:\Users\ЛИДИЯ\Desktop\новый год\Новый год(2)\IMG_728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43174" y="5072074"/>
            <a:ext cx="2500330" cy="1571636"/>
          </a:xfrm>
          <a:prstGeom prst="rect">
            <a:avLst/>
          </a:prstGeom>
          <a:noFill/>
        </p:spPr>
      </p:pic>
      <p:pic>
        <p:nvPicPr>
          <p:cNvPr id="17" name="Picture 9" descr="C:\Users\ЛИДИЯ\Desktop\День села\IMG_065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30412">
            <a:off x="5185798" y="4706005"/>
            <a:ext cx="3229289" cy="1861027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5klass.net/datas/istorija/Russkie-obychai-i-traditsii/0005-005-Russkie-obychai-i-traditsii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ЛИДИЯ\Desktop\фото-альбом\масленица\DSC000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00562" cy="3357562"/>
          </a:xfrm>
          <a:prstGeom prst="ellipse">
            <a:avLst/>
          </a:prstGeom>
          <a:noFill/>
        </p:spPr>
      </p:pic>
      <p:pic>
        <p:nvPicPr>
          <p:cNvPr id="1027" name="Picture 3" descr="C:\Users\ЛИДИЯ\Desktop\фото-альбом\масленица\DSC001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0"/>
            <a:ext cx="4000528" cy="3286124"/>
          </a:xfrm>
          <a:prstGeom prst="ellipse">
            <a:avLst/>
          </a:prstGeom>
          <a:noFill/>
        </p:spPr>
      </p:pic>
      <p:pic>
        <p:nvPicPr>
          <p:cNvPr id="1028" name="Picture 4" descr="C:\Users\ЛИДИЯ\Desktop\фото-альбом\масленица\DSC001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7" y="1857364"/>
            <a:ext cx="4859445" cy="3214710"/>
          </a:xfrm>
          <a:prstGeom prst="ellipse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im1-tub-ru.yandex.net/i?id=76e1cce75ccc6c560090de5a9bb60c93&amp;n=33&amp;h=190&amp;w=26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ЛИДИЯ\Desktop\фото-альбом\Новая папка (4)\DSC005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3918">
            <a:off x="853968" y="1091288"/>
            <a:ext cx="3789614" cy="2472868"/>
          </a:xfrm>
          <a:prstGeom prst="star10">
            <a:avLst>
              <a:gd name="adj" fmla="val 50000"/>
              <a:gd name="hf" fmla="val 105146"/>
            </a:avLst>
          </a:prstGeom>
          <a:noFill/>
        </p:spPr>
      </p:pic>
      <p:pic>
        <p:nvPicPr>
          <p:cNvPr id="5" name="Picture 3" descr="C:\Users\ЛИДИЯ\Desktop\с рабочего стола\Новая папка (3)\на полянке\IMG_09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0685">
            <a:off x="4781898" y="572029"/>
            <a:ext cx="4322251" cy="3138591"/>
          </a:xfrm>
          <a:prstGeom prst="ellipse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1857356" y="485776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Users\ЛИДИЯ\Desktop\с рабочего стола\Новая папка (3)\на полянке\IMG_09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2714620"/>
            <a:ext cx="5500726" cy="3786214"/>
          </a:xfrm>
          <a:prstGeom prst="ellipse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85786" y="357166"/>
            <a:ext cx="458971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Georgia" pitchFamily="18" charset="0"/>
              </a:rPr>
              <a:t>Работа с детьми</a:t>
            </a:r>
            <a:endParaRPr lang="ru-RU" sz="40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5786" y="6286520"/>
            <a:ext cx="769473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Georgia" pitchFamily="18" charset="0"/>
              </a:rPr>
              <a:t>Детский утренник с воспитанниками Д/С  - « В гостях у Феи»</a:t>
            </a:r>
            <a:endParaRPr lang="ru-RU" b="1" dirty="0">
              <a:latin typeface="Georgia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ЛИДИЯ\Desktop\фото-альбом\библиотека\IMG_05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714752"/>
            <a:ext cx="3429024" cy="2857520"/>
          </a:xfrm>
          <a:prstGeom prst="rect">
            <a:avLst/>
          </a:prstGeom>
          <a:noFill/>
        </p:spPr>
      </p:pic>
      <p:pic>
        <p:nvPicPr>
          <p:cNvPr id="56323" name="Picture 3" descr="C:\Users\ЛИДИЯ\Desktop\фото-альбом\библиотека\IMG_05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786058"/>
            <a:ext cx="3000396" cy="2428892"/>
          </a:xfrm>
          <a:prstGeom prst="rect">
            <a:avLst/>
          </a:prstGeom>
          <a:noFill/>
        </p:spPr>
      </p:pic>
      <p:pic>
        <p:nvPicPr>
          <p:cNvPr id="56324" name="Picture 4" descr="C:\Users\ЛИДИЯ\Desktop\фото-альбом\библиотека\DSC00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0"/>
            <a:ext cx="3429024" cy="3000372"/>
          </a:xfrm>
          <a:prstGeom prst="rect">
            <a:avLst/>
          </a:prstGeom>
          <a:noFill/>
        </p:spPr>
      </p:pic>
      <p:pic>
        <p:nvPicPr>
          <p:cNvPr id="56325" name="Picture 5" descr="C:\Users\ЛИДИЯ\Desktop\фото-альбом\библиотека\DSC002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0"/>
            <a:ext cx="2571768" cy="2571744"/>
          </a:xfrm>
          <a:prstGeom prst="rect">
            <a:avLst/>
          </a:prstGeom>
          <a:noFill/>
        </p:spPr>
      </p:pic>
      <p:pic>
        <p:nvPicPr>
          <p:cNvPr id="56326" name="Picture 6" descr="C:\Users\ЛИДИЯ\Desktop\фото-альбом\библиотека\DSC003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4500570"/>
            <a:ext cx="2857520" cy="2000264"/>
          </a:xfrm>
          <a:prstGeom prst="rect">
            <a:avLst/>
          </a:prstGeom>
          <a:noFill/>
        </p:spPr>
      </p:pic>
      <p:pic>
        <p:nvPicPr>
          <p:cNvPr id="56327" name="Picture 7" descr="C:\Users\ЛИДИЯ\Desktop\с рабочего стола\Новая папка (8)\DSC0088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1736" y="1428736"/>
            <a:ext cx="3143272" cy="3071834"/>
          </a:xfrm>
          <a:prstGeom prst="rect">
            <a:avLst/>
          </a:prstGeom>
          <a:noFill/>
        </p:spPr>
      </p:pic>
      <p:pic>
        <p:nvPicPr>
          <p:cNvPr id="56328" name="Picture 8" descr="C:\Users\ЛИДИЯ\Desktop\с рабочего стола\Новая папка (3)\DSC0056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786" y="2928934"/>
            <a:ext cx="2357454" cy="1214446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fs00.infourok.ru/images/doc/153/176758/img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ЛИДИЯ\Desktop\фото-альбом\Новая папка (4)\DSC006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74086">
            <a:off x="5133003" y="728052"/>
            <a:ext cx="3248496" cy="3006235"/>
          </a:xfrm>
          <a:prstGeom prst="rect">
            <a:avLst/>
          </a:prstGeom>
          <a:noFill/>
        </p:spPr>
      </p:pic>
      <p:pic>
        <p:nvPicPr>
          <p:cNvPr id="3076" name="Picture 4" descr="C:\Users\ЛИДИЯ\Desktop\фото-альбом\Новая папка (4)\DSC006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25398">
            <a:off x="892119" y="717280"/>
            <a:ext cx="3605087" cy="2957754"/>
          </a:xfrm>
          <a:prstGeom prst="rect">
            <a:avLst/>
          </a:prstGeom>
          <a:noFill/>
        </p:spPr>
      </p:pic>
      <p:pic>
        <p:nvPicPr>
          <p:cNvPr id="3077" name="Picture 5" descr="C:\Users\ЛИДИЯ\Desktop\фото-альбом\Новая папка (4)\DSC006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3429000"/>
            <a:ext cx="6143668" cy="300039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71736" y="6215082"/>
            <a:ext cx="616386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Georgia" pitchFamily="18" charset="0"/>
              </a:rPr>
              <a:t>Игра-викторина «Сказка за сказкой</a:t>
            </a:r>
            <a:endParaRPr lang="ru-RU" sz="2400" b="1" dirty="0">
              <a:latin typeface="Georgia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1-tub-ru.yandex.net/i?id=76e1cce75ccc6c560090de5a9bb60c93&amp;n=33&amp;h=190&amp;w=26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71604" y="785794"/>
            <a:ext cx="542928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Georgia" pitchFamily="18" charset="0"/>
              </a:rPr>
              <a:t>Веселые игры на улице</a:t>
            </a:r>
            <a:endParaRPr lang="ru-RU" sz="28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4098" name="Picture 2" descr="C:\Users\ЛИДИЯ\Desktop\фото-альбом\Новая папка (4)\DSC006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9" y="1500174"/>
            <a:ext cx="4143404" cy="2533171"/>
          </a:xfrm>
          <a:prstGeom prst="rect">
            <a:avLst/>
          </a:prstGeom>
          <a:noFill/>
        </p:spPr>
      </p:pic>
      <p:pic>
        <p:nvPicPr>
          <p:cNvPr id="4099" name="Picture 3" descr="C:\Users\ЛИДИЯ\Desktop\фото-альбом\Новая папка (4)\DSC006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7692" y="2071678"/>
            <a:ext cx="3219084" cy="3857652"/>
          </a:xfrm>
          <a:prstGeom prst="rect">
            <a:avLst/>
          </a:prstGeom>
          <a:noFill/>
        </p:spPr>
      </p:pic>
      <p:pic>
        <p:nvPicPr>
          <p:cNvPr id="4100" name="Picture 4" descr="C:\Users\ЛИДИЯ\Desktop\фото-альбом\Новая папка (4)\DSC006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4" y="3929066"/>
            <a:ext cx="3714776" cy="2428892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4546" y="2500306"/>
            <a:ext cx="67329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solidFill>
                  <a:srgbClr val="C00000"/>
                </a:solidFill>
                <a:latin typeface="Georgia" pitchFamily="18" charset="0"/>
              </a:rPr>
              <a:t>Спасибо за внимание</a:t>
            </a:r>
            <a:endParaRPr lang="ru-RU" sz="44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3" name="Рисунок 2" descr="http://uslide.ru/images/4/10751/960/img1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7" name="Object 1"/>
          <p:cNvGraphicFramePr>
            <a:graphicFrameLocks noChangeAspect="1"/>
          </p:cNvGraphicFramePr>
          <p:nvPr/>
        </p:nvGraphicFramePr>
        <p:xfrm>
          <a:off x="-285784" y="928670"/>
          <a:ext cx="9629775" cy="5380038"/>
        </p:xfrm>
        <a:graphic>
          <a:graphicData uri="http://schemas.openxmlformats.org/presentationml/2006/ole">
            <p:oleObj spid="_x0000_s45057" name="Диаграмма Microsoft Graph" r:id="rId3" imgW="9629856" imgH="5324440" progId="MSGraph.Chart.8">
              <p:embed/>
            </p:oleObj>
          </a:graphicData>
        </a:graphic>
      </p:graphicFrame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0"/>
            <a:ext cx="7544053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970213" algn="ctr"/>
                <a:tab pos="5940425" algn="r"/>
              </a:tabLst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      Бюджет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:         1312                     1241,3                  1222,3                 1299,6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970213" algn="ctr"/>
                <a:tab pos="5940425" algn="r"/>
              </a:tabLs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     Собств.дох.     982                      1107                      694                    685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970213" algn="ctr"/>
                <a:tab pos="5940425" algn="r"/>
              </a:tabLs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     Расх.ЖКХ:      286                       305,5                    258                     308,8  (содержание ул.освещения и водокачки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r"/>
                <a:tab pos="2970213" algn="ctr"/>
                <a:tab pos="5940425" algn="r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85852" y="785794"/>
            <a:ext cx="585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3" name="Object 1"/>
          <p:cNvGraphicFramePr>
            <a:graphicFrameLocks noChangeAspect="1"/>
          </p:cNvGraphicFramePr>
          <p:nvPr/>
        </p:nvGraphicFramePr>
        <p:xfrm>
          <a:off x="114300" y="714356"/>
          <a:ext cx="9029700" cy="5864242"/>
        </p:xfrm>
        <a:graphic>
          <a:graphicData uri="http://schemas.openxmlformats.org/presentationml/2006/ole">
            <p:oleObj spid="_x0000_s44033" name="Диаграмма Microsoft Graph" r:id="rId3" imgW="9029780" imgH="5533908" progId="MSGraph.Chart.8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57224" y="214290"/>
            <a:ext cx="685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            План собственных доходов на 2016 год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57224" y="571480"/>
            <a:ext cx="757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0" y="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357158" y="0"/>
            <a:ext cx="7429552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Всего – 685,00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тыс.руб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в т.ч.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НДФЛ  –  120,00 тыс.руб.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ЕСН  -  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мущ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. нал.- 43,00 т.руб.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Зем.нал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. –  490,00  т.руб.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Аренда      -  2,0т.руб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,гос.пошлина -2т.р.  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214282" y="214290"/>
            <a:ext cx="89297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                    Наличие скота в ЛПХ в сравнении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-500098" y="714356"/>
          <a:ext cx="10001250" cy="5429288"/>
        </p:xfrm>
        <a:graphic>
          <a:graphicData uri="http://schemas.openxmlformats.org/presentationml/2006/ole">
            <p:oleObj spid="_x0000_s48130" name="Диаграмма Microsoft Graph" r:id="rId3" imgW="9972769" imgH="4781559" progId="MSGraph.Chart.8">
              <p:embed/>
            </p:oleObj>
          </a:graphicData>
        </a:graphic>
      </p:graphicFrame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1781</TotalTime>
  <Words>1026</Words>
  <Application>Microsoft Office PowerPoint</Application>
  <PresentationFormat>Экран (4:3)</PresentationFormat>
  <Paragraphs>404</Paragraphs>
  <Slides>57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9" baseType="lpstr">
      <vt:lpstr>Трек</vt:lpstr>
      <vt:lpstr>Диаграмма Microsoft Graph</vt:lpstr>
      <vt:lpstr>Отчет главы Больше Подберезинского сельского поселения за 2015 год</vt:lpstr>
      <vt:lpstr>Слайд 2</vt:lpstr>
      <vt:lpstr>Слайд 3</vt:lpstr>
      <vt:lpstr>Бюджет СП на 2015 год, и его исполнение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Выборы -2015 года в с. Б.Подберезье</vt:lpstr>
      <vt:lpstr>Слайд 14</vt:lpstr>
      <vt:lpstr>Слайд 15</vt:lpstr>
      <vt:lpstr>Слайд 16</vt:lpstr>
      <vt:lpstr>Слайд 17</vt:lpstr>
      <vt:lpstr>Слайд 18</vt:lpstr>
      <vt:lpstr>Слайд 19</vt:lpstr>
      <vt:lpstr>Новый памятник погибшим воинам</vt:lpstr>
      <vt:lpstr>Слайд 21</vt:lpstr>
      <vt:lpstr>Слайд 22</vt:lpstr>
      <vt:lpstr> праздник великой победы</vt:lpstr>
      <vt:lpstr>Слайд 24</vt:lpstr>
      <vt:lpstr>Слайд 25</vt:lpstr>
      <vt:lpstr>Праздник сабантуй</vt:lpstr>
      <vt:lpstr>Наведение порядка на территории села</vt:lpstr>
      <vt:lpstr>Закладка фундамента под строительство церкви</vt:lpstr>
      <vt:lpstr>21 июня - День памяти и скорби</vt:lpstr>
      <vt:lpstr>Слайд 30</vt:lpstr>
      <vt:lpstr>Начало строительство церкви  сергия  радонежского</vt:lpstr>
      <vt:lpstr>Строительство скотомогильника</vt:lpstr>
      <vt:lpstr>    акция «Помоги собраться в школу»   </vt:lpstr>
      <vt:lpstr>Слайд 34</vt:lpstr>
      <vt:lpstr>культура</vt:lpstr>
      <vt:lpstr>Слайд 36</vt:lpstr>
      <vt:lpstr>Звон колоколов в село б. подберезье</vt:lpstr>
      <vt:lpstr>Слайд 38</vt:lpstr>
      <vt:lpstr>  Очистка озера  ул. полевая</vt:lpstr>
      <vt:lpstr>   УБОРКА ТЕРРИТОРИИ КЛАДБИЩ</vt:lpstr>
      <vt:lpstr>Слайд 41</vt:lpstr>
      <vt:lpstr>90- летний Юбилей гущиной ольги петровны</vt:lpstr>
      <vt:lpstr>  Замен водопровода в с  М. подберезье</vt:lpstr>
      <vt:lpstr>   Ремонт  м.подберезинского ск</vt:lpstr>
      <vt:lpstr>Слайд 45</vt:lpstr>
      <vt:lpstr>культура</vt:lpstr>
      <vt:lpstr>Слайд 47</vt:lpstr>
      <vt:lpstr>      Ограждение кладбищ</vt:lpstr>
      <vt:lpstr>Обновление   изгороди</vt:lpstr>
      <vt:lpstr>    Очистка русла реки берля</vt:lpstr>
      <vt:lpstr>Культура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главы сельского поселения Аган за 2012 год</dc:title>
  <cp:lastModifiedBy>зяблова</cp:lastModifiedBy>
  <cp:revision>197</cp:revision>
  <dcterms:modified xsi:type="dcterms:W3CDTF">2016-01-29T09:42:32Z</dcterms:modified>
</cp:coreProperties>
</file>